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4" r:id="rId2"/>
    <p:sldMasterId id="2147483726" r:id="rId3"/>
  </p:sldMasterIdLst>
  <p:notesMasterIdLst>
    <p:notesMasterId r:id="rId28"/>
  </p:notesMasterIdLst>
  <p:sldIdLst>
    <p:sldId id="256" r:id="rId4"/>
    <p:sldId id="260" r:id="rId5"/>
    <p:sldId id="258" r:id="rId6"/>
    <p:sldId id="259" r:id="rId7"/>
    <p:sldId id="261" r:id="rId8"/>
    <p:sldId id="262" r:id="rId9"/>
    <p:sldId id="263" r:id="rId10"/>
    <p:sldId id="264" r:id="rId11"/>
    <p:sldId id="265" r:id="rId12"/>
    <p:sldId id="266" r:id="rId13"/>
    <p:sldId id="288" r:id="rId14"/>
    <p:sldId id="271" r:id="rId15"/>
    <p:sldId id="272" r:id="rId16"/>
    <p:sldId id="273" r:id="rId17"/>
    <p:sldId id="274" r:id="rId18"/>
    <p:sldId id="275" r:id="rId19"/>
    <p:sldId id="276" r:id="rId20"/>
    <p:sldId id="277" r:id="rId21"/>
    <p:sldId id="280" r:id="rId22"/>
    <p:sldId id="281" r:id="rId23"/>
    <p:sldId id="282" r:id="rId24"/>
    <p:sldId id="283" r:id="rId25"/>
    <p:sldId id="286"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9900"/>
    <a:srgbClr val="0033CC"/>
    <a:srgbClr val="00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71E1A-AF29-4294-B016-3AD295D7FA71}" type="datetimeFigureOut">
              <a:rPr lang="en-US" smtClean="0"/>
              <a:t>18/2/2021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96845-5978-4E15-A045-F71A24938E1A}" type="slidenum">
              <a:rPr lang="en-US" smtClean="0"/>
              <a:t>‹#›</a:t>
            </a:fld>
            <a:endParaRPr lang="en-US"/>
          </a:p>
        </p:txBody>
      </p:sp>
    </p:spTree>
    <p:extLst>
      <p:ext uri="{BB962C8B-B14F-4D97-AF65-F5344CB8AC3E}">
        <p14:creationId xmlns:p14="http://schemas.microsoft.com/office/powerpoint/2010/main" val="23485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807E10-0BF7-431D-B724-36F1D3C69BFF}" type="slidenum">
              <a:rPr lang="en-US" altLang="en-US"/>
              <a:pPr eaLnBrk="1" hangingPunct="1"/>
              <a:t>23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ng</a:t>
            </a:r>
          </a:p>
        </p:txBody>
      </p:sp>
    </p:spTree>
    <p:extLst>
      <p:ext uri="{BB962C8B-B14F-4D97-AF65-F5344CB8AC3E}">
        <p14:creationId xmlns:p14="http://schemas.microsoft.com/office/powerpoint/2010/main" val="770761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F1DE4EA-4E69-47B4-A9B9-BB0D10E9A55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34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22917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29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26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90768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15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63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2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45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619303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4861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943875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186002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693242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B9323D-871B-428D-95DF-F21173ABFD09}" type="datetimeFigureOut">
              <a:rPr lang="en-US" smtClean="0"/>
              <a:t>18/2/2021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926665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B9323D-871B-428D-95DF-F21173ABFD09}" type="datetimeFigureOut">
              <a:rPr lang="en-US" smtClean="0"/>
              <a:t>18/2/2021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760090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323D-871B-428D-95DF-F21173ABFD09}" type="datetimeFigureOut">
              <a:rPr lang="en-US" smtClean="0"/>
              <a:t>18/2/2021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324801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87851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2816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235795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63593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422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780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85818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19369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705333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9323D-871B-428D-95DF-F21173ABFD09}" type="datetimeFigureOut">
              <a:rPr lang="en-US" smtClean="0"/>
              <a:t>18/2/2021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105578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9323D-871B-428D-95DF-F21173ABFD09}" type="datetimeFigureOut">
              <a:rPr lang="en-US" smtClean="0"/>
              <a:t>18/2/2021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4088704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323D-871B-428D-95DF-F21173ABFD09}" type="datetimeFigureOut">
              <a:rPr lang="en-US" smtClean="0"/>
              <a:t>18/2/2021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277588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247412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890187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1783716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9323D-871B-428D-95DF-F21173ABFD09}" type="datetimeFigureOut">
              <a:rPr lang="en-US" smtClean="0"/>
              <a:t>18/2/2021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39580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24970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B9323D-871B-428D-95DF-F21173ABFD09}" type="datetimeFigureOut">
              <a:rPr lang="en-US" smtClean="0"/>
              <a:t>18/2/2021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E4EA-4E69-47B4-A9B9-BB0D10E9A55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55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B9323D-871B-428D-95DF-F21173ABFD09}" type="datetimeFigureOut">
              <a:rPr lang="en-US" smtClean="0"/>
              <a:t>18/2/2021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E4EA-4E69-47B4-A9B9-BB0D10E9A5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90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9323D-871B-428D-95DF-F21173ABFD09}" type="datetimeFigureOut">
              <a:rPr lang="en-US" smtClean="0"/>
              <a:t>18/2/2021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392227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66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B9323D-871B-428D-95DF-F21173ABFD09}" type="datetimeFigureOut">
              <a:rPr lang="en-US" smtClean="0"/>
              <a:t>18/2/2021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E4EA-4E69-47B4-A9B9-BB0D10E9A55F}" type="slidenum">
              <a:rPr lang="en-US" smtClean="0"/>
              <a:t>‹#›</a:t>
            </a:fld>
            <a:endParaRPr lang="en-US"/>
          </a:p>
        </p:txBody>
      </p:sp>
    </p:spTree>
    <p:extLst>
      <p:ext uri="{BB962C8B-B14F-4D97-AF65-F5344CB8AC3E}">
        <p14:creationId xmlns:p14="http://schemas.microsoft.com/office/powerpoint/2010/main" val="77662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B9323D-871B-428D-95DF-F21173ABFD09}" type="datetimeFigureOut">
              <a:rPr lang="en-US" smtClean="0"/>
              <a:t>18/2/2021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DE4EA-4E69-47B4-A9B9-BB0D10E9A55F}" type="slidenum">
              <a:rPr lang="en-US" smtClean="0"/>
              <a:t>‹#›</a:t>
            </a:fld>
            <a:endParaRPr lang="en-US"/>
          </a:p>
        </p:txBody>
      </p:sp>
    </p:spTree>
    <p:extLst>
      <p:ext uri="{BB962C8B-B14F-4D97-AF65-F5344CB8AC3E}">
        <p14:creationId xmlns:p14="http://schemas.microsoft.com/office/powerpoint/2010/main" val="2616727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23D-871B-428D-95DF-F21173ABFD09}" type="datetimeFigureOut">
              <a:rPr lang="en-US" smtClean="0"/>
              <a:t>18/2/2021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E4EA-4E69-47B4-A9B9-BB0D10E9A55F}" type="slidenum">
              <a:rPr lang="en-US" smtClean="0"/>
              <a:t>‹#›</a:t>
            </a:fld>
            <a:endParaRPr lang="en-US"/>
          </a:p>
        </p:txBody>
      </p:sp>
    </p:spTree>
    <p:extLst>
      <p:ext uri="{BB962C8B-B14F-4D97-AF65-F5344CB8AC3E}">
        <p14:creationId xmlns:p14="http://schemas.microsoft.com/office/powerpoint/2010/main" val="23863368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23D-871B-428D-95DF-F21173ABFD09}" type="datetimeFigureOut">
              <a:rPr lang="en-US" smtClean="0"/>
              <a:t>18/2/2021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E4EA-4E69-47B4-A9B9-BB0D10E9A55F}" type="slidenum">
              <a:rPr lang="en-US" smtClean="0"/>
              <a:t>‹#›</a:t>
            </a:fld>
            <a:endParaRPr lang="en-US"/>
          </a:p>
        </p:txBody>
      </p:sp>
    </p:spTree>
    <p:extLst>
      <p:ext uri="{BB962C8B-B14F-4D97-AF65-F5344CB8AC3E}">
        <p14:creationId xmlns:p14="http://schemas.microsoft.com/office/powerpoint/2010/main" val="9761207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4639" y="182425"/>
            <a:ext cx="6522720" cy="1067209"/>
          </a:xfrm>
        </p:spPr>
        <p:txBody>
          <a:bodyPr>
            <a:norm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Trường THPT Long Trường</a:t>
            </a:r>
            <a:br>
              <a:rPr lang="en-US" sz="3000" b="1" dirty="0" smtClean="0">
                <a:solidFill>
                  <a:srgbClr val="0033CC"/>
                </a:solidFill>
                <a:latin typeface="Times New Roman" panose="02020603050405020304" pitchFamily="18" charset="0"/>
                <a:cs typeface="Times New Roman" panose="02020603050405020304" pitchFamily="18" charset="0"/>
              </a:rPr>
            </a:br>
            <a:r>
              <a:rPr lang="en-US" sz="3000" b="1" dirty="0" smtClean="0">
                <a:solidFill>
                  <a:srgbClr val="0033CC"/>
                </a:solidFill>
                <a:latin typeface="Times New Roman" panose="02020603050405020304" pitchFamily="18" charset="0"/>
                <a:cs typeface="Times New Roman" panose="02020603050405020304" pitchFamily="18" charset="0"/>
              </a:rPr>
              <a:t>Tổ Vật Lý</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23405" y="2152060"/>
            <a:ext cx="9945189" cy="1655762"/>
          </a:xfrm>
        </p:spPr>
        <p:txBody>
          <a:bodyPr>
            <a:normAutofit/>
          </a:bodyPr>
          <a:lstStyle/>
          <a:p>
            <a:r>
              <a:rPr lang="en-US" sz="3500" b="1" dirty="0" smtClean="0">
                <a:solidFill>
                  <a:srgbClr val="FF0000"/>
                </a:solidFill>
                <a:latin typeface="Times New Roman" panose="02020603050405020304" pitchFamily="18" charset="0"/>
                <a:cs typeface="Times New Roman" panose="02020603050405020304" pitchFamily="18" charset="0"/>
              </a:rPr>
              <a:t>CHUYÊN ĐỀ </a:t>
            </a:r>
          </a:p>
          <a:p>
            <a:r>
              <a:rPr lang="en-US" sz="3500" b="1" dirty="0" smtClean="0">
                <a:solidFill>
                  <a:srgbClr val="FF0000"/>
                </a:solidFill>
                <a:latin typeface="Times New Roman" panose="02020603050405020304" pitchFamily="18" charset="0"/>
                <a:cs typeface="Times New Roman" panose="02020603050405020304" pitchFamily="18" charset="0"/>
              </a:rPr>
              <a:t> QUANG PHỔ VÀ CÁC LOẠI TIA</a:t>
            </a:r>
            <a:endParaRPr lang="en-US" sz="3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9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286" y="607608"/>
            <a:ext cx="4545122"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IV. Thang sóng điện từ.</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pic>
        <p:nvPicPr>
          <p:cNvPr id="6" name="Picture 5"/>
          <p:cNvPicPr/>
          <p:nvPr/>
        </p:nvPicPr>
        <p:blipFill rotWithShape="1">
          <a:blip r:embed="rId2"/>
          <a:srcRect l="8278" t="25804" r="63173" b="7867"/>
          <a:stretch/>
        </p:blipFill>
        <p:spPr bwMode="auto">
          <a:xfrm>
            <a:off x="6743700" y="1006862"/>
            <a:ext cx="4965895" cy="5542671"/>
          </a:xfrm>
          <a:prstGeom prst="rect">
            <a:avLst/>
          </a:prstGeom>
          <a:ln>
            <a:solidFill>
              <a:srgbClr val="FF0000"/>
            </a:solidFill>
          </a:ln>
          <a:extLst>
            <a:ext uri="{53640926-AAD7-44D8-BBD7-CCE9431645EC}">
              <a14:shadowObscured xmlns:a14="http://schemas.microsoft.com/office/drawing/2010/main"/>
            </a:ext>
          </a:extLst>
        </p:spPr>
      </p:pic>
      <p:sp>
        <p:nvSpPr>
          <p:cNvPr id="2" name="TextBox 1"/>
          <p:cNvSpPr txBox="1"/>
          <p:nvPr/>
        </p:nvSpPr>
        <p:spPr>
          <a:xfrm>
            <a:off x="582803" y="1324733"/>
            <a:ext cx="5044273" cy="3108543"/>
          </a:xfrm>
          <a:prstGeom prst="rect">
            <a:avLst/>
          </a:prstGeom>
          <a:noFill/>
          <a:ln>
            <a:solidFill>
              <a:schemeClr val="tx1"/>
            </a:solidFill>
          </a:ln>
        </p:spPr>
        <p:txBody>
          <a:bodyPr wrap="square" rtlCol="0">
            <a:spAutoFit/>
          </a:bodyPr>
          <a:lstStyle/>
          <a:p>
            <a:r>
              <a:rPr lang="en-US" sz="2800" dirty="0" smtClean="0">
                <a:solidFill>
                  <a:srgbClr val="0033CC"/>
                </a:solidFill>
                <a:latin typeface="Times New Roman" panose="02020603050405020304" pitchFamily="18" charset="0"/>
                <a:cs typeface="Times New Roman" panose="02020603050405020304" pitchFamily="18" charset="0"/>
              </a:rPr>
              <a:t>Sóng vô tuyến, tia hồng ngoại, ánh sáng nhìn thấy, tia tử ngoại, tia X và tia gamma đều có cùng </a:t>
            </a:r>
            <a:r>
              <a:rPr lang="en-US" sz="2800" u="sng" dirty="0" smtClean="0">
                <a:solidFill>
                  <a:srgbClr val="FF0000"/>
                </a:solidFill>
                <a:latin typeface="Times New Roman" panose="02020603050405020304" pitchFamily="18" charset="0"/>
                <a:cs typeface="Times New Roman" panose="02020603050405020304" pitchFamily="18" charset="0"/>
              </a:rPr>
              <a:t>bản chất là sóng điện từ.</a:t>
            </a:r>
            <a:r>
              <a:rPr lang="en-US" sz="2800" dirty="0" smtClean="0">
                <a:solidFill>
                  <a:srgbClr val="0033CC"/>
                </a:solidFill>
                <a:latin typeface="Times New Roman" panose="02020603050405020304" pitchFamily="18" charset="0"/>
                <a:cs typeface="Times New Roman" panose="02020603050405020304" pitchFamily="18" charset="0"/>
              </a:rPr>
              <a:t> Chỉ </a:t>
            </a:r>
            <a:r>
              <a:rPr lang="en-US" sz="2800" u="sng" dirty="0" smtClean="0">
                <a:solidFill>
                  <a:srgbClr val="FF0000"/>
                </a:solidFill>
                <a:latin typeface="Times New Roman" panose="02020603050405020304" pitchFamily="18" charset="0"/>
                <a:cs typeface="Times New Roman" panose="02020603050405020304" pitchFamily="18" charset="0"/>
              </a:rPr>
              <a:t>khác nhau về tần số </a:t>
            </a:r>
            <a:r>
              <a:rPr lang="en-US" sz="2800" dirty="0" smtClean="0">
                <a:solidFill>
                  <a:srgbClr val="0033CC"/>
                </a:solidFill>
                <a:latin typeface="Times New Roman" panose="02020603050405020304" pitchFamily="18" charset="0"/>
                <a:cs typeface="Times New Roman" panose="02020603050405020304" pitchFamily="18" charset="0"/>
              </a:rPr>
              <a:t>hay </a:t>
            </a:r>
            <a:r>
              <a:rPr lang="en-US" sz="2800" u="sng" dirty="0" smtClean="0">
                <a:solidFill>
                  <a:srgbClr val="FF0000"/>
                </a:solidFill>
                <a:latin typeface="Times New Roman" panose="02020603050405020304" pitchFamily="18" charset="0"/>
                <a:cs typeface="Times New Roman" panose="02020603050405020304" pitchFamily="18" charset="0"/>
              </a:rPr>
              <a:t>bước sóng</a:t>
            </a:r>
            <a:r>
              <a:rPr lang="en-US" sz="2800" dirty="0" smtClean="0">
                <a:solidFill>
                  <a:srgbClr val="0033CC"/>
                </a:solidFill>
                <a:latin typeface="Times New Roman" panose="02020603050405020304" pitchFamily="18" charset="0"/>
                <a:cs typeface="Times New Roman" panose="02020603050405020304" pitchFamily="18" charset="0"/>
              </a:rPr>
              <a:t>. Các sóng này tạo thành một phổ liên tục gọi là thang sóng điện từ. </a:t>
            </a:r>
            <a:endParaRPr lang="en-US" sz="2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130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6"/>
          <p:cNvSpPr txBox="1">
            <a:spLocks noChangeArrowheads="1"/>
          </p:cNvSpPr>
          <p:nvPr/>
        </p:nvSpPr>
        <p:spPr bwMode="auto">
          <a:xfrm>
            <a:off x="900332" y="1454834"/>
            <a:ext cx="1024128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u="sng" dirty="0">
                <a:solidFill>
                  <a:srgbClr val="C00000"/>
                </a:solidFill>
                <a:latin typeface="Times New Roman" panose="02020603050405020304" pitchFamily="18" charset="0"/>
                <a:cs typeface="Times New Roman" panose="02020603050405020304" pitchFamily="18" charset="0"/>
              </a:rPr>
              <a:t>Câu </a:t>
            </a:r>
            <a:r>
              <a:rPr lang="en-US" altLang="en-US" sz="3200" b="1" u="sng" dirty="0" smtClean="0">
                <a:solidFill>
                  <a:srgbClr val="C00000"/>
                </a:solidFill>
                <a:latin typeface="Times New Roman" panose="02020603050405020304" pitchFamily="18" charset="0"/>
                <a:cs typeface="Times New Roman" panose="02020603050405020304" pitchFamily="18" charset="0"/>
              </a:rPr>
              <a:t>1.</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a:solidFill>
                  <a:srgbClr val="C00000"/>
                </a:solidFill>
                <a:latin typeface="Times New Roman" panose="02020603050405020304" pitchFamily="18" charset="0"/>
                <a:cs typeface="Times New Roman" panose="02020603050405020304" pitchFamily="18" charset="0"/>
              </a:rPr>
              <a:t>Tác dụng nổi bật  của tia hồng ngoại là:</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quang học.</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hóa học ( làm đen phim ảnh).</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quang điện.</a:t>
            </a:r>
          </a:p>
          <a:p>
            <a:pPr eaLnBrk="1" hangingPunct="1">
              <a:spcBef>
                <a:spcPct val="5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Tác dụng nhiệt.</a:t>
            </a:r>
          </a:p>
        </p:txBody>
      </p:sp>
      <p:grpSp>
        <p:nvGrpSpPr>
          <p:cNvPr id="4" name="Group 10"/>
          <p:cNvGrpSpPr>
            <a:grpSpLocks/>
          </p:cNvGrpSpPr>
          <p:nvPr/>
        </p:nvGrpSpPr>
        <p:grpSpPr bwMode="auto">
          <a:xfrm>
            <a:off x="1524000" y="11113"/>
            <a:ext cx="9144000" cy="641350"/>
            <a:chOff x="0" y="0"/>
            <a:chExt cx="5760" cy="404"/>
          </a:xfrm>
        </p:grpSpPr>
        <p:sp>
          <p:nvSpPr>
            <p:cNvPr id="5"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6"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Tree>
    <p:extLst>
      <p:ext uri="{BB962C8B-B14F-4D97-AF65-F5344CB8AC3E}">
        <p14:creationId xmlns:p14="http://schemas.microsoft.com/office/powerpoint/2010/main" val="4117859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Effect transition="in" filter="barn(inHorizontal)">
                                      <p:cBhvr>
                                        <p:cTn id="7" dur="500"/>
                                        <p:tgtEl>
                                          <p:spTgt spid="48134">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8134">
                                            <p:txEl>
                                              <p:pRg st="1" end="1"/>
                                            </p:txEl>
                                          </p:spTgt>
                                        </p:tgtEl>
                                        <p:attrNameLst>
                                          <p:attrName>style.visibility</p:attrName>
                                        </p:attrNameLst>
                                      </p:cBhvr>
                                      <p:to>
                                        <p:strVal val="visible"/>
                                      </p:to>
                                    </p:set>
                                    <p:animEffect transition="in" filter="barn(inHorizontal)">
                                      <p:cBhvr>
                                        <p:cTn id="10" dur="500"/>
                                        <p:tgtEl>
                                          <p:spTgt spid="48134">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8134">
                                            <p:txEl>
                                              <p:pRg st="2" end="2"/>
                                            </p:txEl>
                                          </p:spTgt>
                                        </p:tgtEl>
                                        <p:attrNameLst>
                                          <p:attrName>style.visibility</p:attrName>
                                        </p:attrNameLst>
                                      </p:cBhvr>
                                      <p:to>
                                        <p:strVal val="visible"/>
                                      </p:to>
                                    </p:set>
                                    <p:animEffect transition="in" filter="barn(inHorizontal)">
                                      <p:cBhvr>
                                        <p:cTn id="13" dur="500"/>
                                        <p:tgtEl>
                                          <p:spTgt spid="48134">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48134">
                                            <p:txEl>
                                              <p:pRg st="3" end="3"/>
                                            </p:txEl>
                                          </p:spTgt>
                                        </p:tgtEl>
                                        <p:attrNameLst>
                                          <p:attrName>style.visibility</p:attrName>
                                        </p:attrNameLst>
                                      </p:cBhvr>
                                      <p:to>
                                        <p:strVal val="visible"/>
                                      </p:to>
                                    </p:set>
                                    <p:animEffect transition="in" filter="barn(inHorizontal)">
                                      <p:cBhvr>
                                        <p:cTn id="16" dur="500"/>
                                        <p:tgtEl>
                                          <p:spTgt spid="48134">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48134">
                                            <p:txEl>
                                              <p:pRg st="4" end="4"/>
                                            </p:txEl>
                                          </p:spTgt>
                                        </p:tgtEl>
                                        <p:attrNameLst>
                                          <p:attrName>style.visibility</p:attrName>
                                        </p:attrNameLst>
                                      </p:cBhvr>
                                      <p:to>
                                        <p:strVal val="visible"/>
                                      </p:to>
                                    </p:set>
                                    <p:animEffect transition="in" filter="barn(inHorizontal)">
                                      <p:cBhvr>
                                        <p:cTn id="19" dur="500"/>
                                        <p:tgtEl>
                                          <p:spTgt spid="48134">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9" presetClass="emph" presetSubtype="0" fill="hold" nodeType="clickEffect">
                                  <p:stCondLst>
                                    <p:cond delay="0"/>
                                  </p:stCondLst>
                                  <p:childTnLst>
                                    <p:animClr clrSpc="rgb" dir="cw">
                                      <p:cBhvr override="childStyle">
                                        <p:cTn id="23" dur="500" fill="hold"/>
                                        <p:tgtEl>
                                          <p:spTgt spid="48134">
                                            <p:txEl>
                                              <p:pRg st="4" end="4"/>
                                            </p:txEl>
                                          </p:spTgt>
                                        </p:tgtEl>
                                        <p:attrNameLst>
                                          <p:attrName>style.color</p:attrName>
                                        </p:attrNameLst>
                                      </p:cBhvr>
                                      <p:to>
                                        <a:schemeClr val="accent2"/>
                                      </p:to>
                                    </p:animClr>
                                    <p:animClr clrSpc="rgb" dir="cw">
                                      <p:cBhvr>
                                        <p:cTn id="24" dur="500" fill="hold"/>
                                        <p:tgtEl>
                                          <p:spTgt spid="48134">
                                            <p:txEl>
                                              <p:pRg st="4" end="4"/>
                                            </p:txEl>
                                          </p:spTgt>
                                        </p:tgtEl>
                                        <p:attrNameLst>
                                          <p:attrName>fillcolor</p:attrName>
                                        </p:attrNameLst>
                                      </p:cBhvr>
                                      <p:to>
                                        <a:schemeClr val="accent2"/>
                                      </p:to>
                                    </p:animClr>
                                    <p:set>
                                      <p:cBhvr>
                                        <p:cTn id="25" dur="500" fill="hold"/>
                                        <p:tgtEl>
                                          <p:spTgt spid="48134">
                                            <p:txEl>
                                              <p:pRg st="4" end="4"/>
                                            </p:txEl>
                                          </p:spTgt>
                                        </p:tgtEl>
                                        <p:attrNameLst>
                                          <p:attrName>fill.type</p:attrName>
                                        </p:attrNameLst>
                                      </p:cBhvr>
                                      <p:to>
                                        <p:strVal val="solid"/>
                                      </p:to>
                                    </p:set>
                                    <p:set>
                                      <p:cBhvr>
                                        <p:cTn id="26" dur="500" fill="hold"/>
                                        <p:tgtEl>
                                          <p:spTgt spid="48134">
                                            <p:txEl>
                                              <p:pRg st="4" end="4"/>
                                            </p:txEl>
                                          </p:spTgt>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369" y="1143000"/>
            <a:ext cx="11240086" cy="1015663"/>
          </a:xfrm>
          <a:prstGeom prst="rect">
            <a:avLst/>
          </a:prstGeom>
          <a:noFill/>
        </p:spPr>
        <p:txBody>
          <a:bodyPr wrap="square" rtlCol="0">
            <a:spAutoFit/>
          </a:bodyPr>
          <a:lstStyle/>
          <a:p>
            <a:r>
              <a:rPr lang="en-US" sz="3000" b="1" u="sng" dirty="0" smtClean="0">
                <a:solidFill>
                  <a:srgbClr val="C00000"/>
                </a:solidFill>
                <a:latin typeface="Times New Roman" panose="02020603050405020304" pitchFamily="18" charset="0"/>
                <a:cs typeface="Times New Roman" panose="02020603050405020304" pitchFamily="18" charset="0"/>
              </a:rPr>
              <a:t>Câu 2</a:t>
            </a:r>
            <a:r>
              <a:rPr lang="en-US" sz="3000" dirty="0" smtClean="0">
                <a:solidFill>
                  <a:srgbClr val="C00000"/>
                </a:solidFill>
                <a:latin typeface="Times New Roman" panose="02020603050405020304" pitchFamily="18" charset="0"/>
                <a:cs typeface="Times New Roman" panose="02020603050405020304" pitchFamily="18" charset="0"/>
              </a:rPr>
              <a:t>.</a:t>
            </a:r>
            <a:r>
              <a:rPr lang="vi-VN" sz="3000" dirty="0" smtClean="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Chỉ ra câu </a:t>
            </a:r>
            <a:r>
              <a:rPr lang="vi-VN" sz="3000" b="1" u="sng" dirty="0">
                <a:solidFill>
                  <a:srgbClr val="C00000"/>
                </a:solidFill>
                <a:latin typeface="Times New Roman" panose="02020603050405020304" pitchFamily="18" charset="0"/>
                <a:cs typeface="Times New Roman" panose="02020603050405020304" pitchFamily="18" charset="0"/>
              </a:rPr>
              <a:t>sai</a:t>
            </a:r>
            <a:r>
              <a:rPr lang="vi-VN" sz="3000" dirty="0">
                <a:solidFill>
                  <a:srgbClr val="C00000"/>
                </a:solidFill>
                <a:latin typeface="Times New Roman" panose="02020603050405020304" pitchFamily="18" charset="0"/>
                <a:cs typeface="Times New Roman" panose="02020603050405020304" pitchFamily="18" charset="0"/>
              </a:rPr>
              <a:t>. Quang phổ liên tục do chất nào dưới đây bị nung nóng phát ra</a:t>
            </a:r>
            <a:r>
              <a:rPr lang="vi-VN" sz="3000" dirty="0" smtClean="0">
                <a:solidFill>
                  <a:srgbClr val="C00000"/>
                </a:solidFill>
                <a:latin typeface="Times New Roman" panose="02020603050405020304" pitchFamily="18" charset="0"/>
                <a:cs typeface="Times New Roman" panose="02020603050405020304" pitchFamily="18" charset="0"/>
              </a:rPr>
              <a:t>?</a:t>
            </a:r>
            <a:endParaRPr lang="vi-VN" sz="3000" dirty="0">
              <a:solidFill>
                <a:srgbClr val="C00000"/>
              </a:solidFill>
              <a:latin typeface="Times New Roman" panose="02020603050405020304" pitchFamily="18" charset="0"/>
              <a:cs typeface="Times New Roman" panose="02020603050405020304" pitchFamily="18" charset="0"/>
            </a:endParaRPr>
          </a:p>
        </p:txBody>
      </p:sp>
      <p:graphicFrame>
        <p:nvGraphicFramePr>
          <p:cNvPr id="3074" name="Object 2"/>
          <p:cNvGraphicFramePr>
            <a:graphicFrameLocks noChangeAspect="1"/>
          </p:cNvGraphicFramePr>
          <p:nvPr/>
        </p:nvGraphicFramePr>
        <p:xfrm>
          <a:off x="7316788" y="5170488"/>
          <a:ext cx="3351212" cy="1687512"/>
        </p:xfrm>
        <a:graphic>
          <a:graphicData uri="http://schemas.openxmlformats.org/presentationml/2006/ole">
            <mc:AlternateContent xmlns:mc="http://schemas.openxmlformats.org/markup-compatibility/2006">
              <mc:Choice xmlns:v="urn:schemas-microsoft-com:vml" Requires="v">
                <p:oleObj spid="_x0000_s3111" r:id="rId3" imgW="1999440" imgH="1831320" progId="">
                  <p:embed/>
                </p:oleObj>
              </mc:Choice>
              <mc:Fallback>
                <p:oleObj r:id="rId3" imgW="1999440" imgH="1831320" progId="">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788" y="5170488"/>
                        <a:ext cx="3351212" cy="168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200400" y="2286001"/>
            <a:ext cx="2514600" cy="584775"/>
          </a:xfrm>
          <a:prstGeom prst="rect">
            <a:avLst/>
          </a:prstGeom>
          <a:noFill/>
        </p:spPr>
        <p:txBody>
          <a:bodyPr wrap="square" rtlCol="0">
            <a:spAutoFit/>
          </a:bodyPr>
          <a:lstStyle/>
          <a:p>
            <a:r>
              <a:rPr lang="en-US" sz="3200" dirty="0" smtClean="0">
                <a:solidFill>
                  <a:srgbClr val="290BDF"/>
                </a:solidFill>
                <a:latin typeface="Times New Roman" panose="02020603050405020304" pitchFamily="18" charset="0"/>
                <a:cs typeface="Times New Roman" panose="02020603050405020304" pitchFamily="18" charset="0"/>
              </a:rPr>
              <a:t>A. Chất rắn</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200400" y="2896900"/>
            <a:ext cx="2514600" cy="584775"/>
          </a:xfrm>
          <a:prstGeom prst="rect">
            <a:avLst/>
          </a:prstGeom>
          <a:noFill/>
        </p:spPr>
        <p:txBody>
          <a:bodyPr wrap="square" rtlCol="0">
            <a:spAutoFit/>
          </a:bodyPr>
          <a:lstStyle/>
          <a:p>
            <a:r>
              <a:rPr lang="en-US" sz="3200" dirty="0">
                <a:solidFill>
                  <a:srgbClr val="290BDF"/>
                </a:solidFill>
                <a:latin typeface="Times New Roman" panose="02020603050405020304" pitchFamily="18" charset="0"/>
                <a:cs typeface="Times New Roman" panose="02020603050405020304" pitchFamily="18" charset="0"/>
              </a:rPr>
              <a:t>B</a:t>
            </a:r>
            <a:r>
              <a:rPr lang="en-US" sz="3200" dirty="0" smtClean="0">
                <a:solidFill>
                  <a:srgbClr val="290BDF"/>
                </a:solidFill>
                <a:latin typeface="Times New Roman" panose="02020603050405020304" pitchFamily="18" charset="0"/>
                <a:cs typeface="Times New Roman" panose="02020603050405020304" pitchFamily="18" charset="0"/>
              </a:rPr>
              <a:t>. Chất lỏng</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200400" y="3557876"/>
            <a:ext cx="4775982" cy="584775"/>
          </a:xfrm>
          <a:prstGeom prst="rect">
            <a:avLst/>
          </a:prstGeom>
          <a:noFill/>
        </p:spPr>
        <p:txBody>
          <a:bodyPr wrap="square" rtlCol="0">
            <a:spAutoFit/>
          </a:bodyPr>
          <a:lstStyle/>
          <a:p>
            <a:r>
              <a:rPr lang="en-US" sz="3200" dirty="0" smtClean="0">
                <a:solidFill>
                  <a:srgbClr val="290BDF"/>
                </a:solidFill>
                <a:latin typeface="Times New Roman" panose="02020603050405020304" pitchFamily="18" charset="0"/>
                <a:cs typeface="Times New Roman" panose="02020603050405020304" pitchFamily="18" charset="0"/>
              </a:rPr>
              <a:t>C. Chất khí ở áp suất cao.</a:t>
            </a:r>
            <a:endParaRPr lang="en-US" sz="3200" dirty="0">
              <a:solidFill>
                <a:srgbClr val="290BD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200400" y="4364182"/>
            <a:ext cx="4775982" cy="584775"/>
          </a:xfrm>
          <a:prstGeom prst="rect">
            <a:avLst/>
          </a:prstGeom>
          <a:noFill/>
        </p:spPr>
        <p:txBody>
          <a:bodyPr wrap="square" rtlCol="0">
            <a:spAutoFit/>
          </a:bodyPr>
          <a:lstStyle/>
          <a:p>
            <a:r>
              <a:rPr lang="en-US" sz="3200" dirty="0">
                <a:solidFill>
                  <a:srgbClr val="290BDF"/>
                </a:solidFill>
                <a:latin typeface="Times New Roman" panose="02020603050405020304" pitchFamily="18" charset="0"/>
                <a:cs typeface="Times New Roman" panose="02020603050405020304" pitchFamily="18" charset="0"/>
              </a:rPr>
              <a:t>D</a:t>
            </a:r>
            <a:r>
              <a:rPr lang="en-US" sz="3200" dirty="0" smtClean="0">
                <a:solidFill>
                  <a:srgbClr val="290BDF"/>
                </a:solidFill>
                <a:latin typeface="Times New Roman" panose="02020603050405020304" pitchFamily="18" charset="0"/>
                <a:cs typeface="Times New Roman" panose="02020603050405020304" pitchFamily="18" charset="0"/>
              </a:rPr>
              <a:t>. Chất khí ở áp suất thấp.</a:t>
            </a:r>
            <a:endParaRPr lang="en-US" sz="3200" dirty="0">
              <a:solidFill>
                <a:srgbClr val="290BDF"/>
              </a:solidFill>
              <a:latin typeface="Times New Roman" panose="02020603050405020304" pitchFamily="18" charset="0"/>
              <a:cs typeface="Times New Roman" panose="02020603050405020304" pitchFamily="18" charset="0"/>
            </a:endParaRPr>
          </a:p>
        </p:txBody>
      </p:sp>
      <p:grpSp>
        <p:nvGrpSpPr>
          <p:cNvPr id="18" name="Group 10"/>
          <p:cNvGrpSpPr>
            <a:grpSpLocks/>
          </p:cNvGrpSpPr>
          <p:nvPr/>
        </p:nvGrpSpPr>
        <p:grpSpPr bwMode="auto">
          <a:xfrm>
            <a:off x="1524000" y="11113"/>
            <a:ext cx="9144000" cy="641350"/>
            <a:chOff x="0" y="0"/>
            <a:chExt cx="5760" cy="404"/>
          </a:xfrm>
        </p:grpSpPr>
        <p:sp>
          <p:nvSpPr>
            <p:cNvPr id="1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20" name="Text Box 12"/>
            <p:cNvSpPr txBox="1">
              <a:spLocks noChangeArrowheads="1"/>
            </p:cNvSpPr>
            <p:nvPr/>
          </p:nvSpPr>
          <p:spPr bwMode="auto">
            <a:xfrm>
              <a:off x="1968" y="0"/>
              <a:ext cx="181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2" name="Smiley Face 11"/>
          <p:cNvSpPr/>
          <p:nvPr/>
        </p:nvSpPr>
        <p:spPr>
          <a:xfrm>
            <a:off x="2968284" y="4364182"/>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347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31520" y="981075"/>
            <a:ext cx="997299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u="sng" dirty="0">
                <a:solidFill>
                  <a:srgbClr val="C00000"/>
                </a:solidFill>
                <a:latin typeface="Times New Roman" panose="02020603050405020304" pitchFamily="18" charset="0"/>
                <a:cs typeface="Times New Roman" panose="02020603050405020304" pitchFamily="18" charset="0"/>
              </a:rPr>
              <a:t>Câu </a:t>
            </a:r>
            <a:r>
              <a:rPr lang="en-US" altLang="en-US" sz="3200" b="1" u="sng" dirty="0" smtClean="0">
                <a:solidFill>
                  <a:srgbClr val="C00000"/>
                </a:solidFill>
                <a:latin typeface="Times New Roman" panose="02020603050405020304" pitchFamily="18" charset="0"/>
                <a:cs typeface="Times New Roman" panose="02020603050405020304" pitchFamily="18" charset="0"/>
              </a:rPr>
              <a:t>3</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dirty="0">
                <a:solidFill>
                  <a:srgbClr val="C00000"/>
                </a:solidFill>
                <a:latin typeface="Times New Roman" panose="02020603050405020304" pitchFamily="18" charset="0"/>
                <a:cs typeface="Times New Roman" panose="02020603050405020304" pitchFamily="18" charset="0"/>
              </a:rPr>
              <a:t>Phát biểu nào sau đây </a:t>
            </a:r>
            <a:r>
              <a:rPr lang="en-US" altLang="en-US" sz="3200" b="1" u="sng" dirty="0">
                <a:solidFill>
                  <a:srgbClr val="C00000"/>
                </a:solidFill>
                <a:latin typeface="Times New Roman" panose="02020603050405020304" pitchFamily="18" charset="0"/>
                <a:cs typeface="Times New Roman" panose="02020603050405020304" pitchFamily="18" charset="0"/>
              </a:rPr>
              <a:t>đúng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dirty="0">
                <a:solidFill>
                  <a:srgbClr val="C00000"/>
                </a:solidFill>
                <a:latin typeface="Times New Roman" panose="02020603050405020304" pitchFamily="18" charset="0"/>
                <a:cs typeface="Times New Roman" panose="02020603050405020304" pitchFamily="18" charset="0"/>
              </a:rPr>
              <a:t>với tia hồng </a:t>
            </a:r>
            <a:r>
              <a:rPr lang="en-US" altLang="en-US" sz="3200" dirty="0" smtClean="0">
                <a:solidFill>
                  <a:srgbClr val="C00000"/>
                </a:solidFill>
                <a:latin typeface="Times New Roman" panose="02020603050405020304" pitchFamily="18" charset="0"/>
                <a:cs typeface="Times New Roman" panose="02020603050405020304" pitchFamily="18" charset="0"/>
              </a:rPr>
              <a:t>ngoại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27651" name="Text Box 6"/>
          <p:cNvSpPr txBox="1">
            <a:spLocks noChangeArrowheads="1"/>
          </p:cNvSpPr>
          <p:nvPr/>
        </p:nvSpPr>
        <p:spPr bwMode="auto">
          <a:xfrm>
            <a:off x="1919288" y="2205038"/>
            <a:ext cx="88566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2800" dirty="0" smtClean="0">
                <a:solidFill>
                  <a:srgbClr val="0033CC"/>
                </a:solidFill>
                <a:latin typeface="Times New Roman" panose="02020603050405020304" pitchFamily="18" charset="0"/>
                <a:cs typeface="Times New Roman" panose="02020603050405020304" pitchFamily="18" charset="0"/>
              </a:rPr>
              <a:t> </a:t>
            </a:r>
            <a:r>
              <a:rPr lang="vi-VN" altLang="en-US" sz="2800" dirty="0" smtClean="0">
                <a:solidFill>
                  <a:srgbClr val="0033CC"/>
                </a:solidFill>
                <a:latin typeface="Times New Roman" panose="02020603050405020304" pitchFamily="18" charset="0"/>
                <a:cs typeface="Times New Roman" panose="02020603050405020304" pitchFamily="18" charset="0"/>
              </a:rPr>
              <a:t>Tia </a:t>
            </a:r>
            <a:r>
              <a:rPr lang="en-US" altLang="en-US" sz="2800" dirty="0" smtClean="0">
                <a:solidFill>
                  <a:srgbClr val="0033CC"/>
                </a:solidFill>
                <a:latin typeface="Times New Roman" panose="02020603050405020304" pitchFamily="18" charset="0"/>
                <a:cs typeface="Times New Roman" panose="02020603050405020304" pitchFamily="18" charset="0"/>
              </a:rPr>
              <a:t>hồng ngoại</a:t>
            </a:r>
            <a:r>
              <a:rPr lang="vi-VN" altLang="en-US" sz="2800" dirty="0" smtClean="0">
                <a:solidFill>
                  <a:srgbClr val="0033CC"/>
                </a:solidFill>
                <a:latin typeface="Times New Roman" panose="02020603050405020304" pitchFamily="18" charset="0"/>
                <a:cs typeface="Times New Roman" panose="02020603050405020304" pitchFamily="18" charset="0"/>
              </a:rPr>
              <a:t> </a:t>
            </a:r>
            <a:r>
              <a:rPr lang="vi-VN" altLang="en-US" sz="2800" dirty="0">
                <a:solidFill>
                  <a:srgbClr val="0033CC"/>
                </a:solidFill>
                <a:latin typeface="Times New Roman" panose="02020603050405020304" pitchFamily="18" charset="0"/>
                <a:cs typeface="Times New Roman" panose="02020603050405020304" pitchFamily="18" charset="0"/>
              </a:rPr>
              <a:t>là một trong những bức xạ mà mắt thường có thể nhìn thấy</a:t>
            </a:r>
          </a:p>
        </p:txBody>
      </p:sp>
      <p:sp>
        <p:nvSpPr>
          <p:cNvPr id="115719" name="Text Box 7"/>
          <p:cNvSpPr txBox="1">
            <a:spLocks noChangeArrowheads="1"/>
          </p:cNvSpPr>
          <p:nvPr/>
        </p:nvSpPr>
        <p:spPr bwMode="auto">
          <a:xfrm>
            <a:off x="1924050" y="3275013"/>
            <a:ext cx="8851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srgbClr val="0033CC"/>
                </a:solidFill>
                <a:latin typeface="Times New Roman" panose="02020603050405020304" pitchFamily="18" charset="0"/>
                <a:cs typeface="Times New Roman" panose="02020603050405020304" pitchFamily="18" charset="0"/>
              </a:rPr>
              <a:t>B</a:t>
            </a:r>
            <a:r>
              <a:rPr lang="en-US" altLang="en-US" sz="2800" dirty="0" smtClean="0">
                <a:solidFill>
                  <a:srgbClr val="0033CC"/>
                </a:solidFill>
                <a:latin typeface="Times New Roman" panose="02020603050405020304" pitchFamily="18" charset="0"/>
                <a:cs typeface="Times New Roman" panose="02020603050405020304" pitchFamily="18" charset="0"/>
              </a:rPr>
              <a:t>. Tia hồng ngoại </a:t>
            </a:r>
            <a:r>
              <a:rPr lang="en-US" altLang="en-US" sz="2800" dirty="0">
                <a:solidFill>
                  <a:srgbClr val="0033CC"/>
                </a:solidFill>
                <a:latin typeface="Times New Roman" panose="02020603050405020304" pitchFamily="18" charset="0"/>
                <a:cs typeface="Times New Roman" panose="02020603050405020304" pitchFamily="18" charset="0"/>
              </a:rPr>
              <a:t>l</a:t>
            </a:r>
            <a:r>
              <a:rPr lang="vi-VN" altLang="en-US" sz="2800" dirty="0">
                <a:solidFill>
                  <a:srgbClr val="0033CC"/>
                </a:solidFill>
                <a:latin typeface="Times New Roman" panose="02020603050405020304" pitchFamily="18" charset="0"/>
                <a:cs typeface="Times New Roman" panose="02020603050405020304" pitchFamily="18" charset="0"/>
              </a:rPr>
              <a:t>à</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ức</a:t>
            </a:r>
            <a:r>
              <a:rPr lang="en-US" altLang="en-US" sz="2800" dirty="0">
                <a:solidFill>
                  <a:srgbClr val="0033CC"/>
                </a:solidFill>
                <a:latin typeface="Times New Roman" panose="02020603050405020304" pitchFamily="18" charset="0"/>
                <a:cs typeface="Times New Roman" panose="02020603050405020304" pitchFamily="18" charset="0"/>
              </a:rPr>
              <a:t> x</a:t>
            </a:r>
            <a:r>
              <a:rPr lang="vi-VN" altLang="en-US" sz="2800" dirty="0">
                <a:solidFill>
                  <a:srgbClr val="0033CC"/>
                </a:solidFill>
                <a:latin typeface="Times New Roman" panose="02020603050405020304" pitchFamily="18" charset="0"/>
                <a:cs typeface="Times New Roman" panose="02020603050405020304" pitchFamily="18" charset="0"/>
              </a:rPr>
              <a:t>ạ</a:t>
            </a:r>
            <a:r>
              <a:rPr lang="en-US" altLang="en-US" sz="2800" dirty="0">
                <a:solidFill>
                  <a:srgbClr val="0033CC"/>
                </a:solidFill>
                <a:latin typeface="Times New Roman" panose="02020603050405020304" pitchFamily="18" charset="0"/>
                <a:cs typeface="Times New Roman" panose="02020603050405020304" pitchFamily="18" charset="0"/>
              </a:rPr>
              <a:t> kh</a:t>
            </a:r>
            <a:r>
              <a:rPr lang="vi-VN" altLang="en-US" sz="2800" dirty="0">
                <a:solidFill>
                  <a:srgbClr val="0033CC"/>
                </a:solidFill>
                <a:latin typeface="Times New Roman" panose="02020603050405020304" pitchFamily="18" charset="0"/>
                <a:cs typeface="Times New Roman" panose="02020603050405020304" pitchFamily="18" charset="0"/>
              </a:rPr>
              <a:t>ô</a:t>
            </a:r>
            <a:r>
              <a:rPr lang="en-US" altLang="en-US" sz="2800" dirty="0">
                <a:solidFill>
                  <a:srgbClr val="0033CC"/>
                </a:solidFill>
                <a:latin typeface="Times New Roman" panose="02020603050405020304" pitchFamily="18" charset="0"/>
                <a:cs typeface="Times New Roman" panose="02020603050405020304" pitchFamily="18" charset="0"/>
              </a:rPr>
              <a:t>ng nh</a:t>
            </a:r>
            <a:r>
              <a:rPr lang="vi-VN" altLang="en-US" sz="2800" dirty="0">
                <a:solidFill>
                  <a:srgbClr val="0033CC"/>
                </a:solidFill>
                <a:latin typeface="Times New Roman" panose="02020603050405020304" pitchFamily="18" charset="0"/>
                <a:cs typeface="Times New Roman" panose="02020603050405020304" pitchFamily="18" charset="0"/>
              </a:rPr>
              <a:t>ìn</a:t>
            </a:r>
            <a:r>
              <a:rPr lang="en-US" altLang="en-US" sz="2800" dirty="0">
                <a:solidFill>
                  <a:srgbClr val="0033CC"/>
                </a:solidFill>
                <a:latin typeface="Times New Roman" panose="02020603050405020304" pitchFamily="18" charset="0"/>
                <a:cs typeface="Times New Roman" panose="02020603050405020304" pitchFamily="18" charset="0"/>
              </a:rPr>
              <a:t> th</a:t>
            </a:r>
            <a:r>
              <a:rPr lang="vi-VN" altLang="en-US" sz="2800" dirty="0">
                <a:solidFill>
                  <a:srgbClr val="0033CC"/>
                </a:solidFill>
                <a:latin typeface="Times New Roman" panose="02020603050405020304" pitchFamily="18" charset="0"/>
                <a:cs typeface="Times New Roman" panose="02020603050405020304" pitchFamily="18" charset="0"/>
              </a:rPr>
              <a:t>ấy</a:t>
            </a:r>
            <a:r>
              <a:rPr lang="en-US" altLang="en-US" sz="2800" dirty="0">
                <a:solidFill>
                  <a:srgbClr val="0033CC"/>
                </a:solidFill>
                <a:latin typeface="Times New Roman" panose="02020603050405020304" pitchFamily="18" charset="0"/>
                <a:cs typeface="Times New Roman" panose="02020603050405020304" pitchFamily="18" charset="0"/>
              </a:rPr>
              <a:t> c</a:t>
            </a:r>
            <a:r>
              <a:rPr lang="vi-VN" altLang="en-US" sz="2800" dirty="0">
                <a:solidFill>
                  <a:srgbClr val="0033CC"/>
                </a:solidFill>
                <a:latin typeface="Times New Roman" panose="02020603050405020304" pitchFamily="18" charset="0"/>
                <a:cs typeface="Times New Roman" panose="02020603050405020304" pitchFamily="18" charset="0"/>
              </a:rPr>
              <a:t>ó</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ước</a:t>
            </a:r>
            <a:r>
              <a:rPr lang="en-US" altLang="en-US" sz="2800" dirty="0">
                <a:solidFill>
                  <a:srgbClr val="0033CC"/>
                </a:solidFill>
                <a:latin typeface="Times New Roman" panose="02020603050405020304" pitchFamily="18" charset="0"/>
                <a:cs typeface="Times New Roman" panose="02020603050405020304" pitchFamily="18" charset="0"/>
              </a:rPr>
              <a:t> s</a:t>
            </a:r>
            <a:r>
              <a:rPr lang="vi-VN" altLang="en-US" sz="2800" dirty="0">
                <a:solidFill>
                  <a:srgbClr val="0033CC"/>
                </a:solidFill>
                <a:latin typeface="Times New Roman" panose="02020603050405020304" pitchFamily="18" charset="0"/>
                <a:cs typeface="Times New Roman" panose="02020603050405020304" pitchFamily="18" charset="0"/>
              </a:rPr>
              <a:t>óng lớn hơn bước sóng của ánh sáng đỏ</a:t>
            </a:r>
          </a:p>
        </p:txBody>
      </p:sp>
      <p:sp>
        <p:nvSpPr>
          <p:cNvPr id="27653" name="Text Box 8"/>
          <p:cNvSpPr txBox="1">
            <a:spLocks noChangeArrowheads="1"/>
          </p:cNvSpPr>
          <p:nvPr/>
        </p:nvSpPr>
        <p:spPr bwMode="auto">
          <a:xfrm>
            <a:off x="1884363" y="4346575"/>
            <a:ext cx="86042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0033CC"/>
                </a:solidFill>
                <a:latin typeface="Times New Roman" panose="02020603050405020304" pitchFamily="18" charset="0"/>
                <a:cs typeface="Times New Roman" panose="02020603050405020304" pitchFamily="18" charset="0"/>
              </a:rPr>
              <a:t>C</a:t>
            </a:r>
            <a:r>
              <a:rPr lang="en-US" altLang="en-US" sz="2800" dirty="0" smtClean="0">
                <a:solidFill>
                  <a:srgbClr val="0033CC"/>
                </a:solidFill>
                <a:latin typeface="Times New Roman" panose="02020603050405020304" pitchFamily="18" charset="0"/>
                <a:cs typeface="Times New Roman" panose="02020603050405020304" pitchFamily="18" charset="0"/>
              </a:rPr>
              <a:t>. Tia </a:t>
            </a:r>
            <a:r>
              <a:rPr lang="en-US" altLang="en-US" sz="2800" dirty="0">
                <a:solidFill>
                  <a:srgbClr val="0033CC"/>
                </a:solidFill>
                <a:latin typeface="Times New Roman" panose="02020603050405020304" pitchFamily="18" charset="0"/>
                <a:cs typeface="Times New Roman" panose="02020603050405020304" pitchFamily="18" charset="0"/>
              </a:rPr>
              <a:t>hồng ngoại không có tác dụng nhiệt</a:t>
            </a:r>
            <a:endParaRPr lang="vi-VN" altLang="en-US" sz="2800" dirty="0">
              <a:solidFill>
                <a:srgbClr val="0033CC"/>
              </a:solidFill>
              <a:latin typeface="Times New Roman" panose="02020603050405020304" pitchFamily="18" charset="0"/>
              <a:cs typeface="Times New Roman" panose="02020603050405020304" pitchFamily="18" charset="0"/>
            </a:endParaRPr>
          </a:p>
        </p:txBody>
      </p:sp>
      <p:sp>
        <p:nvSpPr>
          <p:cNvPr id="27654" name="Text Box 9"/>
          <p:cNvSpPr txBox="1">
            <a:spLocks noChangeArrowheads="1"/>
          </p:cNvSpPr>
          <p:nvPr/>
        </p:nvSpPr>
        <p:spPr bwMode="auto">
          <a:xfrm>
            <a:off x="1912499" y="5156993"/>
            <a:ext cx="8172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srgbClr val="0033CC"/>
                </a:solidFill>
                <a:latin typeface="Times New Roman" panose="02020603050405020304" pitchFamily="18" charset="0"/>
                <a:cs typeface="Times New Roman" panose="02020603050405020304" pitchFamily="18" charset="0"/>
              </a:rPr>
              <a:t>D. Tia hồng ngoại l</a:t>
            </a:r>
            <a:r>
              <a:rPr lang="vi-VN" altLang="en-US" sz="2800" dirty="0">
                <a:solidFill>
                  <a:srgbClr val="0033CC"/>
                </a:solidFill>
                <a:latin typeface="Times New Roman" panose="02020603050405020304" pitchFamily="18" charset="0"/>
                <a:cs typeface="Times New Roman" panose="02020603050405020304" pitchFamily="18" charset="0"/>
              </a:rPr>
              <a:t>à</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ức</a:t>
            </a:r>
            <a:r>
              <a:rPr lang="en-US" altLang="en-US" sz="2800" dirty="0">
                <a:solidFill>
                  <a:srgbClr val="0033CC"/>
                </a:solidFill>
                <a:latin typeface="Times New Roman" panose="02020603050405020304" pitchFamily="18" charset="0"/>
                <a:cs typeface="Times New Roman" panose="02020603050405020304" pitchFamily="18" charset="0"/>
              </a:rPr>
              <a:t> x</a:t>
            </a:r>
            <a:r>
              <a:rPr lang="vi-VN" altLang="en-US" sz="2800" dirty="0">
                <a:solidFill>
                  <a:srgbClr val="0033CC"/>
                </a:solidFill>
                <a:latin typeface="Times New Roman" panose="02020603050405020304" pitchFamily="18" charset="0"/>
                <a:cs typeface="Times New Roman" panose="02020603050405020304" pitchFamily="18" charset="0"/>
              </a:rPr>
              <a:t>ạ</a:t>
            </a:r>
            <a:r>
              <a:rPr lang="en-US" altLang="en-US" sz="2800" dirty="0">
                <a:solidFill>
                  <a:srgbClr val="0033CC"/>
                </a:solidFill>
                <a:latin typeface="Times New Roman" panose="02020603050405020304" pitchFamily="18" charset="0"/>
                <a:cs typeface="Times New Roman" panose="02020603050405020304" pitchFamily="18" charset="0"/>
              </a:rPr>
              <a:t> kh</a:t>
            </a:r>
            <a:r>
              <a:rPr lang="vi-VN" altLang="en-US" sz="2800" dirty="0">
                <a:solidFill>
                  <a:srgbClr val="0033CC"/>
                </a:solidFill>
                <a:latin typeface="Times New Roman" panose="02020603050405020304" pitchFamily="18" charset="0"/>
                <a:cs typeface="Times New Roman" panose="02020603050405020304" pitchFamily="18" charset="0"/>
              </a:rPr>
              <a:t>ô</a:t>
            </a:r>
            <a:r>
              <a:rPr lang="en-US" altLang="en-US" sz="2800" dirty="0">
                <a:solidFill>
                  <a:srgbClr val="0033CC"/>
                </a:solidFill>
                <a:latin typeface="Times New Roman" panose="02020603050405020304" pitchFamily="18" charset="0"/>
                <a:cs typeface="Times New Roman" panose="02020603050405020304" pitchFamily="18" charset="0"/>
              </a:rPr>
              <a:t>ng nh</a:t>
            </a:r>
            <a:r>
              <a:rPr lang="vi-VN" altLang="en-US" sz="2800" dirty="0">
                <a:solidFill>
                  <a:srgbClr val="0033CC"/>
                </a:solidFill>
                <a:latin typeface="Times New Roman" panose="02020603050405020304" pitchFamily="18" charset="0"/>
                <a:cs typeface="Times New Roman" panose="02020603050405020304" pitchFamily="18" charset="0"/>
              </a:rPr>
              <a:t>ìn</a:t>
            </a:r>
            <a:r>
              <a:rPr lang="en-US" altLang="en-US" sz="2800" dirty="0">
                <a:solidFill>
                  <a:srgbClr val="0033CC"/>
                </a:solidFill>
                <a:latin typeface="Times New Roman" panose="02020603050405020304" pitchFamily="18" charset="0"/>
                <a:cs typeface="Times New Roman" panose="02020603050405020304" pitchFamily="18" charset="0"/>
              </a:rPr>
              <a:t> th</a:t>
            </a:r>
            <a:r>
              <a:rPr lang="vi-VN" altLang="en-US" sz="2800" dirty="0">
                <a:solidFill>
                  <a:srgbClr val="0033CC"/>
                </a:solidFill>
                <a:latin typeface="Times New Roman" panose="02020603050405020304" pitchFamily="18" charset="0"/>
                <a:cs typeface="Times New Roman" panose="02020603050405020304" pitchFamily="18" charset="0"/>
              </a:rPr>
              <a:t>ấy</a:t>
            </a:r>
            <a:r>
              <a:rPr lang="en-US" altLang="en-US" sz="2800" dirty="0">
                <a:solidFill>
                  <a:srgbClr val="0033CC"/>
                </a:solidFill>
                <a:latin typeface="Times New Roman" panose="02020603050405020304" pitchFamily="18" charset="0"/>
                <a:cs typeface="Times New Roman" panose="02020603050405020304" pitchFamily="18" charset="0"/>
              </a:rPr>
              <a:t> c</a:t>
            </a:r>
            <a:r>
              <a:rPr lang="vi-VN" altLang="en-US" sz="2800" dirty="0">
                <a:solidFill>
                  <a:srgbClr val="0033CC"/>
                </a:solidFill>
                <a:latin typeface="Times New Roman" panose="02020603050405020304" pitchFamily="18" charset="0"/>
                <a:cs typeface="Times New Roman" panose="02020603050405020304" pitchFamily="18" charset="0"/>
              </a:rPr>
              <a:t>ó</a:t>
            </a:r>
            <a:r>
              <a:rPr lang="en-US" altLang="en-US" sz="2800" dirty="0">
                <a:solidFill>
                  <a:srgbClr val="0033CC"/>
                </a:solidFill>
                <a:latin typeface="Times New Roman" panose="02020603050405020304" pitchFamily="18" charset="0"/>
                <a:cs typeface="Times New Roman" panose="02020603050405020304" pitchFamily="18" charset="0"/>
              </a:rPr>
              <a:t> b</a:t>
            </a:r>
            <a:r>
              <a:rPr lang="vi-VN" altLang="en-US" sz="2800" dirty="0">
                <a:solidFill>
                  <a:srgbClr val="0033CC"/>
                </a:solidFill>
                <a:latin typeface="Times New Roman" panose="02020603050405020304" pitchFamily="18" charset="0"/>
                <a:cs typeface="Times New Roman" panose="02020603050405020304" pitchFamily="18" charset="0"/>
              </a:rPr>
              <a:t>ước</a:t>
            </a:r>
            <a:r>
              <a:rPr lang="en-US" altLang="en-US" sz="2800" dirty="0">
                <a:solidFill>
                  <a:srgbClr val="0033CC"/>
                </a:solidFill>
                <a:latin typeface="Times New Roman" panose="02020603050405020304" pitchFamily="18" charset="0"/>
                <a:cs typeface="Times New Roman" panose="02020603050405020304" pitchFamily="18" charset="0"/>
              </a:rPr>
              <a:t> s</a:t>
            </a:r>
            <a:r>
              <a:rPr lang="vi-VN" altLang="en-US" sz="2800" dirty="0">
                <a:solidFill>
                  <a:srgbClr val="0033CC"/>
                </a:solidFill>
                <a:latin typeface="Times New Roman" panose="02020603050405020304" pitchFamily="18" charset="0"/>
                <a:cs typeface="Times New Roman" panose="02020603050405020304" pitchFamily="18" charset="0"/>
              </a:rPr>
              <a:t>óng </a:t>
            </a:r>
            <a:r>
              <a:rPr lang="en-US" altLang="en-US" sz="2800" dirty="0" smtClean="0">
                <a:solidFill>
                  <a:srgbClr val="0033CC"/>
                </a:solidFill>
                <a:latin typeface="Times New Roman" panose="02020603050405020304" pitchFamily="18" charset="0"/>
                <a:cs typeface="Times New Roman" panose="02020603050405020304" pitchFamily="18" charset="0"/>
              </a:rPr>
              <a:t>nhỏ </a:t>
            </a:r>
            <a:r>
              <a:rPr lang="vi-VN" altLang="en-US" sz="2800" dirty="0" smtClean="0">
                <a:solidFill>
                  <a:srgbClr val="0033CC"/>
                </a:solidFill>
                <a:latin typeface="Times New Roman" panose="02020603050405020304" pitchFamily="18" charset="0"/>
                <a:cs typeface="Times New Roman" panose="02020603050405020304" pitchFamily="18" charset="0"/>
              </a:rPr>
              <a:t>hơn </a:t>
            </a:r>
            <a:r>
              <a:rPr lang="vi-VN" altLang="en-US" sz="2800" dirty="0">
                <a:solidFill>
                  <a:srgbClr val="0033CC"/>
                </a:solidFill>
                <a:latin typeface="Times New Roman" panose="02020603050405020304" pitchFamily="18" charset="0"/>
                <a:cs typeface="Times New Roman" panose="02020603050405020304" pitchFamily="18" charset="0"/>
              </a:rPr>
              <a:t>bước sóng của ánh sáng </a:t>
            </a:r>
            <a:r>
              <a:rPr lang="vi-VN" altLang="en-US" sz="2800" dirty="0" smtClean="0">
                <a:solidFill>
                  <a:srgbClr val="0033CC"/>
                </a:solidFill>
                <a:latin typeface="Times New Roman" panose="02020603050405020304" pitchFamily="18" charset="0"/>
                <a:cs typeface="Times New Roman" panose="02020603050405020304" pitchFamily="18" charset="0"/>
              </a:rPr>
              <a:t>đỏ</a:t>
            </a:r>
            <a:r>
              <a:rPr lang="en-US" altLang="en-US" sz="2800" dirty="0" smtClean="0">
                <a:solidFill>
                  <a:srgbClr val="0033CC"/>
                </a:solidFill>
                <a:latin typeface="Times New Roman" panose="02020603050405020304" pitchFamily="18" charset="0"/>
                <a:cs typeface="Times New Roman" panose="02020603050405020304" pitchFamily="18" charset="0"/>
              </a:rPr>
              <a:t>.</a:t>
            </a:r>
            <a:endParaRPr lang="vi-VN" altLang="en-US" sz="2800" dirty="0">
              <a:solidFill>
                <a:srgbClr val="0033CC"/>
              </a:solidFill>
              <a:latin typeface="Times New Roman" panose="02020603050405020304" pitchFamily="18" charset="0"/>
              <a:cs typeface="Times New Roman" panose="02020603050405020304" pitchFamily="18" charset="0"/>
            </a:endParaRPr>
          </a:p>
        </p:txBody>
      </p:sp>
      <p:grpSp>
        <p:nvGrpSpPr>
          <p:cNvPr id="40967" name="Group 10"/>
          <p:cNvGrpSpPr>
            <a:grpSpLocks/>
          </p:cNvGrpSpPr>
          <p:nvPr/>
        </p:nvGrpSpPr>
        <p:grpSpPr bwMode="auto">
          <a:xfrm>
            <a:off x="1524000" y="11113"/>
            <a:ext cx="9144000" cy="641350"/>
            <a:chOff x="0" y="0"/>
            <a:chExt cx="5760" cy="404"/>
          </a:xfrm>
        </p:grpSpPr>
        <p:sp>
          <p:nvSpPr>
            <p:cNvPr id="4096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40970"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2" name="Smiley Face 1"/>
          <p:cNvSpPr/>
          <p:nvPr/>
        </p:nvSpPr>
        <p:spPr>
          <a:xfrm>
            <a:off x="1532426" y="3146920"/>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536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5719"/>
                                        </p:tgtEl>
                                        <p:attrNameLst>
                                          <p:attrName>style.visibility</p:attrName>
                                        </p:attrNameLst>
                                      </p:cBhvr>
                                      <p:to>
                                        <p:strVal val="visible"/>
                                      </p:to>
                                    </p:set>
                                    <p:anim calcmode="lin" valueType="num">
                                      <p:cBhvr additive="base">
                                        <p:cTn id="18" dur="500" fill="hold"/>
                                        <p:tgtEl>
                                          <p:spTgt spid="115719"/>
                                        </p:tgtEl>
                                        <p:attrNameLst>
                                          <p:attrName>ppt_x</p:attrName>
                                        </p:attrNameLst>
                                      </p:cBhvr>
                                      <p:tavLst>
                                        <p:tav tm="0">
                                          <p:val>
                                            <p:strVal val="#ppt_x"/>
                                          </p:val>
                                        </p:tav>
                                        <p:tav tm="100000">
                                          <p:val>
                                            <p:strVal val="#ppt_x"/>
                                          </p:val>
                                        </p:tav>
                                      </p:tavLst>
                                    </p:anim>
                                    <p:anim calcmode="lin" valueType="num">
                                      <p:cBhvr additive="base">
                                        <p:cTn id="19" dur="500" fill="hold"/>
                                        <p:tgtEl>
                                          <p:spTgt spid="1157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3"/>
                                        </p:tgtEl>
                                        <p:attrNameLst>
                                          <p:attrName>style.visibility</p:attrName>
                                        </p:attrNameLst>
                                      </p:cBhvr>
                                      <p:to>
                                        <p:strVal val="visible"/>
                                      </p:to>
                                    </p:set>
                                    <p:anim calcmode="lin" valueType="num">
                                      <p:cBhvr additive="base">
                                        <p:cTn id="24" dur="500" fill="hold"/>
                                        <p:tgtEl>
                                          <p:spTgt spid="27653"/>
                                        </p:tgtEl>
                                        <p:attrNameLst>
                                          <p:attrName>ppt_x</p:attrName>
                                        </p:attrNameLst>
                                      </p:cBhvr>
                                      <p:tavLst>
                                        <p:tav tm="0">
                                          <p:val>
                                            <p:strVal val="#ppt_x"/>
                                          </p:val>
                                        </p:tav>
                                        <p:tav tm="100000">
                                          <p:val>
                                            <p:strVal val="#ppt_x"/>
                                          </p:val>
                                        </p:tav>
                                      </p:tavLst>
                                    </p:anim>
                                    <p:anim calcmode="lin" valueType="num">
                                      <p:cBhvr additive="base">
                                        <p:cTn id="25"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654"/>
                                        </p:tgtEl>
                                        <p:attrNameLst>
                                          <p:attrName>style.visibility</p:attrName>
                                        </p:attrNameLst>
                                      </p:cBhvr>
                                      <p:to>
                                        <p:strVal val="visible"/>
                                      </p:to>
                                    </p:set>
                                    <p:anim calcmode="lin" valueType="num">
                                      <p:cBhvr additive="base">
                                        <p:cTn id="30" dur="500" fill="hold"/>
                                        <p:tgtEl>
                                          <p:spTgt spid="27654"/>
                                        </p:tgtEl>
                                        <p:attrNameLst>
                                          <p:attrName>ppt_x</p:attrName>
                                        </p:attrNameLst>
                                      </p:cBhvr>
                                      <p:tavLst>
                                        <p:tav tm="0">
                                          <p:val>
                                            <p:strVal val="#ppt_x"/>
                                          </p:val>
                                        </p:tav>
                                        <p:tav tm="100000">
                                          <p:val>
                                            <p:strVal val="#ppt_x"/>
                                          </p:val>
                                        </p:tav>
                                      </p:tavLst>
                                    </p:anim>
                                    <p:anim calcmode="lin" valueType="num">
                                      <p:cBhvr additive="base">
                                        <p:cTn id="31"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115719" grpId="0"/>
      <p:bldP spid="27653" grpId="0"/>
      <p:bldP spid="2765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847851" y="3357563"/>
            <a:ext cx="9884604"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0" indent="-63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b="1" dirty="0">
                <a:solidFill>
                  <a:srgbClr val="0000D0"/>
                </a:solidFill>
                <a:latin typeface="Times New Roman" panose="02020603050405020304" pitchFamily="18" charset="0"/>
                <a:cs typeface="Times New Roman" panose="02020603050405020304" pitchFamily="18" charset="0"/>
              </a:rPr>
              <a:t>Câu </a:t>
            </a:r>
            <a:r>
              <a:rPr lang="en-US" altLang="en-US" sz="2800" b="1" dirty="0" smtClean="0">
                <a:solidFill>
                  <a:srgbClr val="0000D0"/>
                </a:solidFill>
                <a:latin typeface="Times New Roman" panose="02020603050405020304" pitchFamily="18" charset="0"/>
                <a:cs typeface="Times New Roman" panose="02020603050405020304" pitchFamily="18" charset="0"/>
              </a:rPr>
              <a:t>5: </a:t>
            </a:r>
            <a:r>
              <a:rPr lang="en-US" altLang="en-US" sz="2800" b="1" dirty="0">
                <a:solidFill>
                  <a:srgbClr val="0000D0"/>
                </a:solidFill>
                <a:latin typeface="Times New Roman" panose="02020603050405020304" pitchFamily="18" charset="0"/>
                <a:cs typeface="Times New Roman" panose="02020603050405020304" pitchFamily="18" charset="0"/>
              </a:rPr>
              <a:t>Tính chất nào sau đây </a:t>
            </a:r>
            <a:r>
              <a:rPr lang="en-US" altLang="en-US" sz="2800" b="1" i="1" u="sng" dirty="0">
                <a:solidFill>
                  <a:srgbClr val="0000D0"/>
                </a:solidFill>
                <a:latin typeface="Times New Roman" panose="02020603050405020304" pitchFamily="18" charset="0"/>
                <a:cs typeface="Times New Roman" panose="02020603050405020304" pitchFamily="18" charset="0"/>
              </a:rPr>
              <a:t>không phải</a:t>
            </a:r>
            <a:r>
              <a:rPr lang="en-US" altLang="en-US" sz="2800" b="1" u="sng" dirty="0">
                <a:solidFill>
                  <a:srgbClr val="0000D0"/>
                </a:solidFill>
                <a:latin typeface="Times New Roman" panose="02020603050405020304" pitchFamily="18" charset="0"/>
                <a:cs typeface="Times New Roman" panose="02020603050405020304" pitchFamily="18" charset="0"/>
              </a:rPr>
              <a:t> </a:t>
            </a:r>
            <a:r>
              <a:rPr lang="en-US" altLang="en-US" sz="2800" b="1" dirty="0">
                <a:solidFill>
                  <a:srgbClr val="0000D0"/>
                </a:solidFill>
                <a:latin typeface="Times New Roman" panose="02020603050405020304" pitchFamily="18" charset="0"/>
                <a:cs typeface="Times New Roman" panose="02020603050405020304" pitchFamily="18" charset="0"/>
              </a:rPr>
              <a:t>của tia tử ngoại ?</a:t>
            </a:r>
          </a:p>
        </p:txBody>
      </p:sp>
      <p:sp>
        <p:nvSpPr>
          <p:cNvPr id="28675" name="Text Box 6"/>
          <p:cNvSpPr txBox="1">
            <a:spLocks noChangeArrowheads="1"/>
          </p:cNvSpPr>
          <p:nvPr/>
        </p:nvSpPr>
        <p:spPr bwMode="auto">
          <a:xfrm>
            <a:off x="2351089" y="4278313"/>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2800">
                <a:latin typeface="Times New Roman" panose="02020603050405020304" pitchFamily="18" charset="0"/>
                <a:cs typeface="Times New Roman" panose="02020603050405020304" pitchFamily="18" charset="0"/>
              </a:rPr>
              <a:t> T</a:t>
            </a:r>
            <a:r>
              <a:rPr lang="vi-VN" altLang="en-US" sz="2800">
                <a:latin typeface="Times New Roman" panose="02020603050405020304" pitchFamily="18" charset="0"/>
                <a:cs typeface="Times New Roman" panose="02020603050405020304" pitchFamily="18" charset="0"/>
              </a:rPr>
              <a:t>ác</a:t>
            </a:r>
            <a:r>
              <a:rPr lang="en-US" altLang="en-US" sz="2800">
                <a:latin typeface="Times New Roman" panose="02020603050405020304" pitchFamily="18" charset="0"/>
                <a:cs typeface="Times New Roman" panose="02020603050405020304" pitchFamily="18" charset="0"/>
              </a:rPr>
              <a:t> d</a:t>
            </a:r>
            <a:r>
              <a:rPr lang="vi-VN" altLang="en-US" sz="2800">
                <a:latin typeface="Times New Roman" panose="02020603050405020304" pitchFamily="18" charset="0"/>
                <a:cs typeface="Times New Roman" panose="02020603050405020304" pitchFamily="18" charset="0"/>
              </a:rPr>
              <a:t>ụng mạnh lên kính ảnh</a:t>
            </a:r>
          </a:p>
        </p:txBody>
      </p:sp>
      <p:sp>
        <p:nvSpPr>
          <p:cNvPr id="28676" name="Text Box 7"/>
          <p:cNvSpPr txBox="1">
            <a:spLocks noChangeArrowheads="1"/>
          </p:cNvSpPr>
          <p:nvPr/>
        </p:nvSpPr>
        <p:spPr bwMode="auto">
          <a:xfrm>
            <a:off x="2387601" y="4854576"/>
            <a:ext cx="712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B. L</a:t>
            </a:r>
            <a:r>
              <a:rPr lang="vi-VN" altLang="en-US" sz="2800">
                <a:latin typeface="Times New Roman" panose="02020603050405020304" pitchFamily="18" charset="0"/>
                <a:cs typeface="Times New Roman" panose="02020603050405020304" pitchFamily="18" charset="0"/>
              </a:rPr>
              <a:t>àm</a:t>
            </a:r>
            <a:r>
              <a:rPr lang="en-US" altLang="en-US" sz="2800">
                <a:latin typeface="Times New Roman" panose="02020603050405020304" pitchFamily="18" charset="0"/>
                <a:cs typeface="Times New Roman" panose="02020603050405020304" pitchFamily="18" charset="0"/>
              </a:rPr>
              <a:t> ion ho</a:t>
            </a:r>
            <a:r>
              <a:rPr lang="vi-VN" altLang="en-US" sz="2800">
                <a:latin typeface="Times New Roman" panose="02020603050405020304" pitchFamily="18" charset="0"/>
                <a:cs typeface="Times New Roman" panose="02020603050405020304" pitchFamily="18" charset="0"/>
              </a:rPr>
              <a:t>á</a:t>
            </a:r>
            <a:r>
              <a:rPr lang="en-US" altLang="en-US" sz="2800">
                <a:latin typeface="Times New Roman" panose="02020603050405020304" pitchFamily="18" charset="0"/>
                <a:cs typeface="Times New Roman" panose="02020603050405020304" pitchFamily="18" charset="0"/>
              </a:rPr>
              <a:t> kh</a:t>
            </a:r>
            <a:r>
              <a:rPr lang="vi-VN" altLang="en-US" sz="2800">
                <a:latin typeface="Times New Roman" panose="02020603050405020304" pitchFamily="18" charset="0"/>
                <a:cs typeface="Times New Roman" panose="02020603050405020304" pitchFamily="18" charset="0"/>
              </a:rPr>
              <a:t>ô</a:t>
            </a:r>
            <a:r>
              <a:rPr lang="en-US" altLang="en-US" sz="2800">
                <a:latin typeface="Times New Roman" panose="02020603050405020304" pitchFamily="18" charset="0"/>
                <a:cs typeface="Times New Roman" panose="02020603050405020304" pitchFamily="18" charset="0"/>
              </a:rPr>
              <a:t>ng kh</a:t>
            </a:r>
            <a:r>
              <a:rPr lang="vi-VN" altLang="en-US" sz="2800">
                <a:latin typeface="Times New Roman" panose="02020603050405020304" pitchFamily="18" charset="0"/>
                <a:cs typeface="Times New Roman" panose="02020603050405020304" pitchFamily="18" charset="0"/>
              </a:rPr>
              <a:t>í</a:t>
            </a:r>
          </a:p>
        </p:txBody>
      </p:sp>
      <p:sp>
        <p:nvSpPr>
          <p:cNvPr id="116744" name="Text Box 8"/>
          <p:cNvSpPr txBox="1">
            <a:spLocks noChangeArrowheads="1"/>
          </p:cNvSpPr>
          <p:nvPr/>
        </p:nvSpPr>
        <p:spPr bwMode="auto">
          <a:xfrm>
            <a:off x="2351088" y="5430838"/>
            <a:ext cx="763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C. Trong su</a:t>
            </a:r>
            <a:r>
              <a:rPr lang="vi-VN" altLang="en-US" sz="2800">
                <a:latin typeface="Times New Roman" panose="02020603050405020304" pitchFamily="18" charset="0"/>
                <a:cs typeface="Times New Roman" panose="02020603050405020304" pitchFamily="18" charset="0"/>
              </a:rPr>
              <a:t>ốt</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đối</a:t>
            </a:r>
            <a:r>
              <a:rPr lang="en-US" altLang="en-US" sz="2800">
                <a:latin typeface="Times New Roman" panose="02020603050405020304" pitchFamily="18" charset="0"/>
                <a:cs typeface="Times New Roman" panose="02020603050405020304" pitchFamily="18" charset="0"/>
              </a:rPr>
              <a:t> v</a:t>
            </a:r>
            <a:r>
              <a:rPr lang="vi-VN" altLang="en-US" sz="2800">
                <a:latin typeface="Times New Roman" panose="02020603050405020304" pitchFamily="18" charset="0"/>
                <a:cs typeface="Times New Roman" panose="02020603050405020304" pitchFamily="18" charset="0"/>
              </a:rPr>
              <a:t>ới</a:t>
            </a:r>
            <a:r>
              <a:rPr lang="en-US" altLang="en-US" sz="2800">
                <a:latin typeface="Times New Roman" panose="02020603050405020304" pitchFamily="18" charset="0"/>
                <a:cs typeface="Times New Roman" panose="02020603050405020304" pitchFamily="18" charset="0"/>
              </a:rPr>
              <a:t> thu</a:t>
            </a:r>
            <a:r>
              <a:rPr lang="vi-VN" altLang="en-US" sz="2800">
                <a:latin typeface="Times New Roman" panose="02020603050405020304" pitchFamily="18" charset="0"/>
                <a:cs typeface="Times New Roman" panose="02020603050405020304" pitchFamily="18" charset="0"/>
              </a:rPr>
              <a:t>ỷ</a:t>
            </a:r>
            <a:r>
              <a:rPr lang="en-US" altLang="en-US" sz="2800">
                <a:latin typeface="Times New Roman" panose="02020603050405020304" pitchFamily="18" charset="0"/>
                <a:cs typeface="Times New Roman" panose="02020603050405020304" pitchFamily="18" charset="0"/>
              </a:rPr>
              <a:t> tinh, n</a:t>
            </a:r>
            <a:r>
              <a:rPr lang="vi-VN" altLang="en-US" sz="2800">
                <a:latin typeface="Times New Roman" panose="02020603050405020304" pitchFamily="18" charset="0"/>
                <a:cs typeface="Times New Roman" panose="02020603050405020304" pitchFamily="18" charset="0"/>
              </a:rPr>
              <a:t>ước</a:t>
            </a:r>
          </a:p>
        </p:txBody>
      </p:sp>
      <p:sp>
        <p:nvSpPr>
          <p:cNvPr id="28678" name="Text Box 9"/>
          <p:cNvSpPr txBox="1">
            <a:spLocks noChangeArrowheads="1"/>
          </p:cNvSpPr>
          <p:nvPr/>
        </p:nvSpPr>
        <p:spPr bwMode="auto">
          <a:xfrm>
            <a:off x="2387600" y="5934076"/>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D. Gi</a:t>
            </a:r>
            <a:r>
              <a:rPr lang="vi-VN" altLang="en-US" sz="2800">
                <a:latin typeface="Times New Roman" panose="02020603050405020304" pitchFamily="18" charset="0"/>
                <a:cs typeface="Times New Roman" panose="02020603050405020304" pitchFamily="18" charset="0"/>
              </a:rPr>
              <a:t>úp</a:t>
            </a:r>
            <a:r>
              <a:rPr lang="en-US" altLang="en-US" sz="2800">
                <a:latin typeface="Times New Roman" panose="02020603050405020304" pitchFamily="18" charset="0"/>
                <a:cs typeface="Times New Roman" panose="02020603050405020304" pitchFamily="18" charset="0"/>
              </a:rPr>
              <a:t> cho x</a:t>
            </a:r>
            <a:r>
              <a:rPr lang="vi-VN" altLang="en-US" sz="2800">
                <a:latin typeface="Times New Roman" panose="02020603050405020304" pitchFamily="18" charset="0"/>
                <a:cs typeface="Times New Roman" panose="02020603050405020304" pitchFamily="18" charset="0"/>
              </a:rPr>
              <a:t>ươ</a:t>
            </a:r>
            <a:r>
              <a:rPr lang="en-US" altLang="en-US" sz="2800">
                <a:latin typeface="Times New Roman" panose="02020603050405020304" pitchFamily="18" charset="0"/>
                <a:cs typeface="Times New Roman" panose="02020603050405020304" pitchFamily="18" charset="0"/>
              </a:rPr>
              <a:t>ng t</a:t>
            </a:r>
            <a:r>
              <a:rPr lang="vi-VN" altLang="en-US" sz="2800">
                <a:latin typeface="Times New Roman" panose="02020603050405020304" pitchFamily="18" charset="0"/>
                <a:cs typeface="Times New Roman" panose="02020603050405020304" pitchFamily="18" charset="0"/>
              </a:rPr>
              <a:t>ă</a:t>
            </a:r>
            <a:r>
              <a:rPr lang="en-US" altLang="en-US" sz="2800">
                <a:latin typeface="Times New Roman" panose="02020603050405020304" pitchFamily="18" charset="0"/>
                <a:cs typeface="Times New Roman" panose="02020603050405020304" pitchFamily="18" charset="0"/>
              </a:rPr>
              <a:t>ng tr</a:t>
            </a:r>
            <a:r>
              <a:rPr lang="vi-VN" altLang="en-US" sz="2800">
                <a:latin typeface="Times New Roman" panose="02020603050405020304" pitchFamily="18" charset="0"/>
                <a:cs typeface="Times New Roman" panose="02020603050405020304" pitchFamily="18" charset="0"/>
              </a:rPr>
              <a:t>ưởng</a:t>
            </a:r>
          </a:p>
        </p:txBody>
      </p:sp>
      <p:sp>
        <p:nvSpPr>
          <p:cNvPr id="28680" name="Rectangle 14"/>
          <p:cNvSpPr>
            <a:spLocks noChangeArrowheads="1"/>
          </p:cNvSpPr>
          <p:nvPr/>
        </p:nvSpPr>
        <p:spPr bwMode="auto">
          <a:xfrm>
            <a:off x="1774825" y="69215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b="1" dirty="0">
                <a:solidFill>
                  <a:srgbClr val="0000D0"/>
                </a:solidFill>
                <a:latin typeface="Times New Roman" panose="02020603050405020304" pitchFamily="18" charset="0"/>
                <a:cs typeface="Times New Roman" panose="02020603050405020304" pitchFamily="18" charset="0"/>
              </a:rPr>
              <a:t>Câu </a:t>
            </a:r>
            <a:r>
              <a:rPr lang="en-US" altLang="en-US" sz="2800" b="1" dirty="0" smtClean="0">
                <a:solidFill>
                  <a:srgbClr val="0000D0"/>
                </a:solidFill>
                <a:latin typeface="Times New Roman" panose="02020603050405020304" pitchFamily="18" charset="0"/>
                <a:cs typeface="Times New Roman" panose="02020603050405020304" pitchFamily="18" charset="0"/>
              </a:rPr>
              <a:t>4: </a:t>
            </a:r>
            <a:r>
              <a:rPr lang="en-US" altLang="en-US" sz="2800" b="1" dirty="0">
                <a:solidFill>
                  <a:srgbClr val="0000D0"/>
                </a:solidFill>
                <a:latin typeface="Times New Roman" panose="02020603050405020304" pitchFamily="18" charset="0"/>
                <a:cs typeface="Times New Roman" panose="02020603050405020304" pitchFamily="18" charset="0"/>
              </a:rPr>
              <a:t>Không thể nhận biết tia tử ngoại bằng:</a:t>
            </a:r>
          </a:p>
        </p:txBody>
      </p:sp>
      <p:sp>
        <p:nvSpPr>
          <p:cNvPr id="28681" name="Text Box 15"/>
          <p:cNvSpPr txBox="1">
            <a:spLocks noChangeArrowheads="1"/>
          </p:cNvSpPr>
          <p:nvPr/>
        </p:nvSpPr>
        <p:spPr bwMode="auto">
          <a:xfrm>
            <a:off x="2532064" y="1195388"/>
            <a:ext cx="6192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2800">
                <a:latin typeface="Times New Roman" panose="02020603050405020304" pitchFamily="18" charset="0"/>
                <a:cs typeface="Times New Roman" panose="02020603050405020304" pitchFamily="18" charset="0"/>
              </a:rPr>
              <a:t> M</a:t>
            </a:r>
            <a:r>
              <a:rPr lang="vi-VN" altLang="en-US" sz="2800">
                <a:latin typeface="Times New Roman" panose="02020603050405020304" pitchFamily="18" charset="0"/>
                <a:cs typeface="Times New Roman" panose="02020603050405020304" pitchFamily="18" charset="0"/>
              </a:rPr>
              <a:t>àn</a:t>
            </a:r>
            <a:r>
              <a:rPr lang="en-US" altLang="en-US" sz="2800">
                <a:latin typeface="Times New Roman" panose="02020603050405020304" pitchFamily="18" charset="0"/>
                <a:cs typeface="Times New Roman" panose="02020603050405020304" pitchFamily="18" charset="0"/>
              </a:rPr>
              <a:t> hu</a:t>
            </a:r>
            <a:r>
              <a:rPr lang="vi-VN" altLang="en-US" sz="2800">
                <a:latin typeface="Times New Roman" panose="02020603050405020304" pitchFamily="18" charset="0"/>
                <a:cs typeface="Times New Roman" panose="02020603050405020304" pitchFamily="18" charset="0"/>
              </a:rPr>
              <a:t>ỳnh</a:t>
            </a:r>
            <a:r>
              <a:rPr lang="en-US" altLang="en-US" sz="2800">
                <a:latin typeface="Times New Roman" panose="02020603050405020304" pitchFamily="18" charset="0"/>
                <a:cs typeface="Times New Roman" panose="02020603050405020304" pitchFamily="18" charset="0"/>
              </a:rPr>
              <a:t> quang</a:t>
            </a:r>
            <a:endParaRPr lang="vi-VN" altLang="en-US" sz="2800">
              <a:latin typeface="Times New Roman" panose="02020603050405020304" pitchFamily="18" charset="0"/>
              <a:cs typeface="Times New Roman" panose="02020603050405020304" pitchFamily="18" charset="0"/>
            </a:endParaRPr>
          </a:p>
        </p:txBody>
      </p:sp>
      <p:sp>
        <p:nvSpPr>
          <p:cNvPr id="28682" name="Text Box 16"/>
          <p:cNvSpPr txBox="1">
            <a:spLocks noChangeArrowheads="1"/>
          </p:cNvSpPr>
          <p:nvPr/>
        </p:nvSpPr>
        <p:spPr bwMode="auto">
          <a:xfrm>
            <a:off x="2532063" y="1757363"/>
            <a:ext cx="712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B. K</a:t>
            </a:r>
            <a:r>
              <a:rPr lang="vi-VN" altLang="en-US" sz="2800">
                <a:latin typeface="Times New Roman" panose="02020603050405020304" pitchFamily="18" charset="0"/>
                <a:cs typeface="Times New Roman" panose="02020603050405020304" pitchFamily="18" charset="0"/>
              </a:rPr>
              <a:t>ính</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ảnh</a:t>
            </a:r>
          </a:p>
        </p:txBody>
      </p:sp>
      <p:sp>
        <p:nvSpPr>
          <p:cNvPr id="28683" name="Text Box 17"/>
          <p:cNvSpPr txBox="1">
            <a:spLocks noChangeArrowheads="1"/>
          </p:cNvSpPr>
          <p:nvPr/>
        </p:nvSpPr>
        <p:spPr bwMode="auto">
          <a:xfrm>
            <a:off x="2532063" y="2333626"/>
            <a:ext cx="860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C. Pin nhi</a:t>
            </a:r>
            <a:r>
              <a:rPr lang="vi-VN" altLang="en-US" sz="2800" dirty="0">
                <a:latin typeface="Times New Roman" panose="02020603050405020304" pitchFamily="18" charset="0"/>
                <a:cs typeface="Times New Roman" panose="02020603050405020304" pitchFamily="18" charset="0"/>
              </a:rPr>
              <a:t>ệt</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a:t>
            </a:r>
            <a:r>
              <a:rPr lang="en-US" altLang="en-US" sz="2800" dirty="0">
                <a:latin typeface="Times New Roman" panose="02020603050405020304" pitchFamily="18" charset="0"/>
                <a:cs typeface="Times New Roman" panose="02020603050405020304" pitchFamily="18" charset="0"/>
              </a:rPr>
              <a:t>i</a:t>
            </a:r>
            <a:r>
              <a:rPr lang="vi-VN" altLang="en-US" sz="2800" dirty="0">
                <a:latin typeface="Times New Roman" panose="02020603050405020304" pitchFamily="18" charset="0"/>
                <a:cs typeface="Times New Roman" panose="02020603050405020304" pitchFamily="18" charset="0"/>
              </a:rPr>
              <a:t>ện</a:t>
            </a:r>
          </a:p>
        </p:txBody>
      </p:sp>
      <p:sp>
        <p:nvSpPr>
          <p:cNvPr id="116754" name="Text Box 18"/>
          <p:cNvSpPr txBox="1">
            <a:spLocks noChangeArrowheads="1"/>
          </p:cNvSpPr>
          <p:nvPr/>
        </p:nvSpPr>
        <p:spPr bwMode="auto">
          <a:xfrm>
            <a:off x="2566988" y="2838451"/>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latin typeface="Times New Roman" panose="02020603050405020304" pitchFamily="18" charset="0"/>
                <a:cs typeface="Times New Roman" panose="02020603050405020304" pitchFamily="18" charset="0"/>
              </a:rPr>
              <a:t>D. M</a:t>
            </a:r>
            <a:r>
              <a:rPr lang="vi-VN" altLang="en-US" sz="2800">
                <a:latin typeface="Times New Roman" panose="02020603050405020304" pitchFamily="18" charset="0"/>
                <a:cs typeface="Times New Roman" panose="02020603050405020304" pitchFamily="18" charset="0"/>
              </a:rPr>
              <a:t>ắt</a:t>
            </a:r>
            <a:r>
              <a:rPr lang="en-US" altLang="en-US" sz="2800">
                <a:latin typeface="Times New Roman" panose="02020603050405020304" pitchFamily="18" charset="0"/>
                <a:cs typeface="Times New Roman" panose="02020603050405020304" pitchFamily="18" charset="0"/>
              </a:rPr>
              <a:t> ng</a:t>
            </a:r>
            <a:r>
              <a:rPr lang="vi-VN" altLang="en-US" sz="2800">
                <a:latin typeface="Times New Roman" panose="02020603050405020304" pitchFamily="18" charset="0"/>
                <a:cs typeface="Times New Roman" panose="02020603050405020304" pitchFamily="18" charset="0"/>
              </a:rPr>
              <a:t>ười</a:t>
            </a:r>
          </a:p>
        </p:txBody>
      </p:sp>
      <p:sp>
        <p:nvSpPr>
          <p:cNvPr id="15" name="Text Box 8"/>
          <p:cNvSpPr txBox="1">
            <a:spLocks noChangeArrowheads="1"/>
          </p:cNvSpPr>
          <p:nvPr/>
        </p:nvSpPr>
        <p:spPr bwMode="auto">
          <a:xfrm>
            <a:off x="2351089" y="5426076"/>
            <a:ext cx="7597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C. Trong su</a:t>
            </a:r>
            <a:r>
              <a:rPr lang="vi-VN" altLang="en-US" sz="2800">
                <a:solidFill>
                  <a:srgbClr val="FF0000"/>
                </a:solidFill>
                <a:latin typeface="Times New Roman" panose="02020603050405020304" pitchFamily="18" charset="0"/>
                <a:cs typeface="Times New Roman" panose="02020603050405020304" pitchFamily="18" charset="0"/>
              </a:rPr>
              <a:t>ốt</a:t>
            </a:r>
            <a:r>
              <a:rPr lang="en-US" altLang="en-US" sz="2800">
                <a:solidFill>
                  <a:srgbClr val="FF0000"/>
                </a:solidFill>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đối</a:t>
            </a:r>
            <a:r>
              <a:rPr lang="en-US" altLang="en-US" sz="2800">
                <a:solidFill>
                  <a:srgbClr val="FF0000"/>
                </a:solidFill>
                <a:latin typeface="Times New Roman" panose="02020603050405020304" pitchFamily="18" charset="0"/>
                <a:cs typeface="Times New Roman" panose="02020603050405020304" pitchFamily="18" charset="0"/>
              </a:rPr>
              <a:t> v</a:t>
            </a:r>
            <a:r>
              <a:rPr lang="vi-VN" altLang="en-US" sz="2800">
                <a:solidFill>
                  <a:srgbClr val="FF0000"/>
                </a:solidFill>
                <a:latin typeface="Times New Roman" panose="02020603050405020304" pitchFamily="18" charset="0"/>
                <a:cs typeface="Times New Roman" panose="02020603050405020304" pitchFamily="18" charset="0"/>
              </a:rPr>
              <a:t>ới</a:t>
            </a:r>
            <a:r>
              <a:rPr lang="en-US" altLang="en-US" sz="2800">
                <a:solidFill>
                  <a:srgbClr val="FF0000"/>
                </a:solidFill>
                <a:latin typeface="Times New Roman" panose="02020603050405020304" pitchFamily="18" charset="0"/>
                <a:cs typeface="Times New Roman" panose="02020603050405020304" pitchFamily="18" charset="0"/>
              </a:rPr>
              <a:t> thu</a:t>
            </a:r>
            <a:r>
              <a:rPr lang="vi-VN" altLang="en-US" sz="2800">
                <a:solidFill>
                  <a:srgbClr val="FF0000"/>
                </a:solidFill>
                <a:latin typeface="Times New Roman" panose="02020603050405020304" pitchFamily="18" charset="0"/>
                <a:cs typeface="Times New Roman" panose="02020603050405020304" pitchFamily="18" charset="0"/>
              </a:rPr>
              <a:t>ỷ</a:t>
            </a:r>
            <a:r>
              <a:rPr lang="en-US" altLang="en-US" sz="2800">
                <a:solidFill>
                  <a:srgbClr val="FF0000"/>
                </a:solidFill>
                <a:latin typeface="Times New Roman" panose="02020603050405020304" pitchFamily="18" charset="0"/>
                <a:cs typeface="Times New Roman" panose="02020603050405020304" pitchFamily="18" charset="0"/>
              </a:rPr>
              <a:t> tinh, n</a:t>
            </a:r>
            <a:r>
              <a:rPr lang="vi-VN" altLang="en-US" sz="2800">
                <a:solidFill>
                  <a:srgbClr val="FF0000"/>
                </a:solidFill>
                <a:latin typeface="Times New Roman" panose="02020603050405020304" pitchFamily="18" charset="0"/>
                <a:cs typeface="Times New Roman" panose="02020603050405020304" pitchFamily="18" charset="0"/>
              </a:rPr>
              <a:t>ước</a:t>
            </a:r>
          </a:p>
        </p:txBody>
      </p:sp>
      <p:sp>
        <p:nvSpPr>
          <p:cNvPr id="16" name="Text Box 18"/>
          <p:cNvSpPr txBox="1">
            <a:spLocks noChangeArrowheads="1"/>
          </p:cNvSpPr>
          <p:nvPr/>
        </p:nvSpPr>
        <p:spPr bwMode="auto">
          <a:xfrm>
            <a:off x="2566989" y="2833689"/>
            <a:ext cx="8154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a:solidFill>
                  <a:srgbClr val="FF0000"/>
                </a:solidFill>
                <a:latin typeface="Times New Roman" panose="02020603050405020304" pitchFamily="18" charset="0"/>
                <a:cs typeface="Times New Roman" panose="02020603050405020304" pitchFamily="18" charset="0"/>
              </a:rPr>
              <a:t>D. M</a:t>
            </a:r>
            <a:r>
              <a:rPr lang="vi-VN" altLang="en-US" sz="2800">
                <a:solidFill>
                  <a:srgbClr val="FF0000"/>
                </a:solidFill>
                <a:latin typeface="Times New Roman" panose="02020603050405020304" pitchFamily="18" charset="0"/>
                <a:cs typeface="Times New Roman" panose="02020603050405020304" pitchFamily="18" charset="0"/>
              </a:rPr>
              <a:t>ắt</a:t>
            </a:r>
            <a:r>
              <a:rPr lang="en-US" altLang="en-US" sz="2800">
                <a:solidFill>
                  <a:srgbClr val="FF0000"/>
                </a:solidFill>
                <a:latin typeface="Times New Roman" panose="02020603050405020304" pitchFamily="18" charset="0"/>
                <a:cs typeface="Times New Roman" panose="02020603050405020304" pitchFamily="18" charset="0"/>
              </a:rPr>
              <a:t> ng</a:t>
            </a:r>
            <a:r>
              <a:rPr lang="vi-VN" altLang="en-US" sz="2800">
                <a:solidFill>
                  <a:srgbClr val="FF0000"/>
                </a:solidFill>
                <a:latin typeface="Times New Roman" panose="02020603050405020304" pitchFamily="18" charset="0"/>
                <a:cs typeface="Times New Roman" panose="02020603050405020304" pitchFamily="18" charset="0"/>
              </a:rPr>
              <a:t>ười</a:t>
            </a:r>
          </a:p>
        </p:txBody>
      </p:sp>
      <p:grpSp>
        <p:nvGrpSpPr>
          <p:cNvPr id="17" name="Group 10"/>
          <p:cNvGrpSpPr>
            <a:grpSpLocks/>
          </p:cNvGrpSpPr>
          <p:nvPr/>
        </p:nvGrpSpPr>
        <p:grpSpPr bwMode="auto">
          <a:xfrm>
            <a:off x="1524000" y="11113"/>
            <a:ext cx="9144000" cy="641350"/>
            <a:chOff x="0" y="0"/>
            <a:chExt cx="5760" cy="404"/>
          </a:xfrm>
        </p:grpSpPr>
        <p:sp>
          <p:nvSpPr>
            <p:cNvPr id="18"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9"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Tree>
    <p:extLst>
      <p:ext uri="{BB962C8B-B14F-4D97-AF65-F5344CB8AC3E}">
        <p14:creationId xmlns:p14="http://schemas.microsoft.com/office/powerpoint/2010/main" val="2046025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circle(in)">
                                      <p:cBhvr>
                                        <p:cTn id="7" dur="2000"/>
                                        <p:tgtEl>
                                          <p:spTgt spid="28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1"/>
                                        </p:tgtEl>
                                        <p:attrNameLst>
                                          <p:attrName>style.visibility</p:attrName>
                                        </p:attrNameLst>
                                      </p:cBhvr>
                                      <p:to>
                                        <p:strVal val="visible"/>
                                      </p:to>
                                    </p:set>
                                    <p:anim calcmode="lin" valueType="num">
                                      <p:cBhvr additive="base">
                                        <p:cTn id="12" dur="500" fill="hold"/>
                                        <p:tgtEl>
                                          <p:spTgt spid="28681"/>
                                        </p:tgtEl>
                                        <p:attrNameLst>
                                          <p:attrName>ppt_x</p:attrName>
                                        </p:attrNameLst>
                                      </p:cBhvr>
                                      <p:tavLst>
                                        <p:tav tm="0">
                                          <p:val>
                                            <p:strVal val="#ppt_x"/>
                                          </p:val>
                                        </p:tav>
                                        <p:tav tm="100000">
                                          <p:val>
                                            <p:strVal val="#ppt_x"/>
                                          </p:val>
                                        </p:tav>
                                      </p:tavLst>
                                    </p:anim>
                                    <p:anim calcmode="lin" valueType="num">
                                      <p:cBhvr additive="base">
                                        <p:cTn id="13"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82"/>
                                        </p:tgtEl>
                                        <p:attrNameLst>
                                          <p:attrName>style.visibility</p:attrName>
                                        </p:attrNameLst>
                                      </p:cBhvr>
                                      <p:to>
                                        <p:strVal val="visible"/>
                                      </p:to>
                                    </p:set>
                                    <p:anim calcmode="lin" valueType="num">
                                      <p:cBhvr additive="base">
                                        <p:cTn id="18" dur="500" fill="hold"/>
                                        <p:tgtEl>
                                          <p:spTgt spid="28682"/>
                                        </p:tgtEl>
                                        <p:attrNameLst>
                                          <p:attrName>ppt_x</p:attrName>
                                        </p:attrNameLst>
                                      </p:cBhvr>
                                      <p:tavLst>
                                        <p:tav tm="0">
                                          <p:val>
                                            <p:strVal val="#ppt_x"/>
                                          </p:val>
                                        </p:tav>
                                        <p:tav tm="100000">
                                          <p:val>
                                            <p:strVal val="#ppt_x"/>
                                          </p:val>
                                        </p:tav>
                                      </p:tavLst>
                                    </p:anim>
                                    <p:anim calcmode="lin" valueType="num">
                                      <p:cBhvr additive="base">
                                        <p:cTn id="19"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683"/>
                                        </p:tgtEl>
                                        <p:attrNameLst>
                                          <p:attrName>style.visibility</p:attrName>
                                        </p:attrNameLst>
                                      </p:cBhvr>
                                      <p:to>
                                        <p:strVal val="visible"/>
                                      </p:to>
                                    </p:set>
                                    <p:anim calcmode="lin" valueType="num">
                                      <p:cBhvr additive="base">
                                        <p:cTn id="24" dur="500" fill="hold"/>
                                        <p:tgtEl>
                                          <p:spTgt spid="28683"/>
                                        </p:tgtEl>
                                        <p:attrNameLst>
                                          <p:attrName>ppt_x</p:attrName>
                                        </p:attrNameLst>
                                      </p:cBhvr>
                                      <p:tavLst>
                                        <p:tav tm="0">
                                          <p:val>
                                            <p:strVal val="#ppt_x"/>
                                          </p:val>
                                        </p:tav>
                                        <p:tav tm="100000">
                                          <p:val>
                                            <p:strVal val="#ppt_x"/>
                                          </p:val>
                                        </p:tav>
                                      </p:tavLst>
                                    </p:anim>
                                    <p:anim calcmode="lin" valueType="num">
                                      <p:cBhvr additive="base">
                                        <p:cTn id="25"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6754"/>
                                        </p:tgtEl>
                                        <p:attrNameLst>
                                          <p:attrName>style.visibility</p:attrName>
                                        </p:attrNameLst>
                                      </p:cBhvr>
                                      <p:to>
                                        <p:strVal val="visible"/>
                                      </p:to>
                                    </p:set>
                                    <p:anim calcmode="lin" valueType="num">
                                      <p:cBhvr additive="base">
                                        <p:cTn id="30" dur="500" fill="hold"/>
                                        <p:tgtEl>
                                          <p:spTgt spid="116754"/>
                                        </p:tgtEl>
                                        <p:attrNameLst>
                                          <p:attrName>ppt_x</p:attrName>
                                        </p:attrNameLst>
                                      </p:cBhvr>
                                      <p:tavLst>
                                        <p:tav tm="0">
                                          <p:val>
                                            <p:strVal val="#ppt_x"/>
                                          </p:val>
                                        </p:tav>
                                        <p:tav tm="100000">
                                          <p:val>
                                            <p:strVal val="#ppt_x"/>
                                          </p:val>
                                        </p:tav>
                                      </p:tavLst>
                                    </p:anim>
                                    <p:anim calcmode="lin" valueType="num">
                                      <p:cBhvr additive="base">
                                        <p:cTn id="31" dur="500" fill="hold"/>
                                        <p:tgtEl>
                                          <p:spTgt spid="11675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674"/>
                                        </p:tgtEl>
                                        <p:attrNameLst>
                                          <p:attrName>style.visibility</p:attrName>
                                        </p:attrNameLst>
                                      </p:cBhvr>
                                      <p:to>
                                        <p:strVal val="visible"/>
                                      </p:to>
                                    </p:set>
                                    <p:animEffect transition="in" filter="barn(inVertical)">
                                      <p:cBhvr>
                                        <p:cTn id="44" dur="500"/>
                                        <p:tgtEl>
                                          <p:spTgt spid="28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675"/>
                                        </p:tgtEl>
                                        <p:attrNameLst>
                                          <p:attrName>style.visibility</p:attrName>
                                        </p:attrNameLst>
                                      </p:cBhvr>
                                      <p:to>
                                        <p:strVal val="visible"/>
                                      </p:to>
                                    </p:set>
                                    <p:anim calcmode="lin" valueType="num">
                                      <p:cBhvr additive="base">
                                        <p:cTn id="49" dur="500" fill="hold"/>
                                        <p:tgtEl>
                                          <p:spTgt spid="28675"/>
                                        </p:tgtEl>
                                        <p:attrNameLst>
                                          <p:attrName>ppt_x</p:attrName>
                                        </p:attrNameLst>
                                      </p:cBhvr>
                                      <p:tavLst>
                                        <p:tav tm="0">
                                          <p:val>
                                            <p:strVal val="#ppt_x"/>
                                          </p:val>
                                        </p:tav>
                                        <p:tav tm="100000">
                                          <p:val>
                                            <p:strVal val="#ppt_x"/>
                                          </p:val>
                                        </p:tav>
                                      </p:tavLst>
                                    </p:anim>
                                    <p:anim calcmode="lin" valueType="num">
                                      <p:cBhvr additive="base">
                                        <p:cTn id="50"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676"/>
                                        </p:tgtEl>
                                        <p:attrNameLst>
                                          <p:attrName>style.visibility</p:attrName>
                                        </p:attrNameLst>
                                      </p:cBhvr>
                                      <p:to>
                                        <p:strVal val="visible"/>
                                      </p:to>
                                    </p:set>
                                    <p:anim calcmode="lin" valueType="num">
                                      <p:cBhvr additive="base">
                                        <p:cTn id="55" dur="500" fill="hold"/>
                                        <p:tgtEl>
                                          <p:spTgt spid="28676"/>
                                        </p:tgtEl>
                                        <p:attrNameLst>
                                          <p:attrName>ppt_x</p:attrName>
                                        </p:attrNameLst>
                                      </p:cBhvr>
                                      <p:tavLst>
                                        <p:tav tm="0">
                                          <p:val>
                                            <p:strVal val="#ppt_x"/>
                                          </p:val>
                                        </p:tav>
                                        <p:tav tm="100000">
                                          <p:val>
                                            <p:strVal val="#ppt_x"/>
                                          </p:val>
                                        </p:tav>
                                      </p:tavLst>
                                    </p:anim>
                                    <p:anim calcmode="lin" valueType="num">
                                      <p:cBhvr additive="base">
                                        <p:cTn id="56"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6744"/>
                                        </p:tgtEl>
                                        <p:attrNameLst>
                                          <p:attrName>style.visibility</p:attrName>
                                        </p:attrNameLst>
                                      </p:cBhvr>
                                      <p:to>
                                        <p:strVal val="visible"/>
                                      </p:to>
                                    </p:set>
                                    <p:anim calcmode="lin" valueType="num">
                                      <p:cBhvr additive="base">
                                        <p:cTn id="61" dur="500" fill="hold"/>
                                        <p:tgtEl>
                                          <p:spTgt spid="116744"/>
                                        </p:tgtEl>
                                        <p:attrNameLst>
                                          <p:attrName>ppt_x</p:attrName>
                                        </p:attrNameLst>
                                      </p:cBhvr>
                                      <p:tavLst>
                                        <p:tav tm="0">
                                          <p:val>
                                            <p:strVal val="#ppt_x"/>
                                          </p:val>
                                        </p:tav>
                                        <p:tav tm="100000">
                                          <p:val>
                                            <p:strVal val="#ppt_x"/>
                                          </p:val>
                                        </p:tav>
                                      </p:tavLst>
                                    </p:anim>
                                    <p:anim calcmode="lin" valueType="num">
                                      <p:cBhvr additive="base">
                                        <p:cTn id="62" dur="500" fill="hold"/>
                                        <p:tgtEl>
                                          <p:spTgt spid="11674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678"/>
                                        </p:tgtEl>
                                        <p:attrNameLst>
                                          <p:attrName>style.visibility</p:attrName>
                                        </p:attrNameLst>
                                      </p:cBhvr>
                                      <p:to>
                                        <p:strVal val="visible"/>
                                      </p:to>
                                    </p:set>
                                    <p:anim calcmode="lin" valueType="num">
                                      <p:cBhvr additive="base">
                                        <p:cTn id="67" dur="500" fill="hold"/>
                                        <p:tgtEl>
                                          <p:spTgt spid="28678"/>
                                        </p:tgtEl>
                                        <p:attrNameLst>
                                          <p:attrName>ppt_x</p:attrName>
                                        </p:attrNameLst>
                                      </p:cBhvr>
                                      <p:tavLst>
                                        <p:tav tm="0">
                                          <p:val>
                                            <p:strVal val="#ppt_x"/>
                                          </p:val>
                                        </p:tav>
                                        <p:tav tm="100000">
                                          <p:val>
                                            <p:strVal val="#ppt_x"/>
                                          </p:val>
                                        </p:tav>
                                      </p:tavLst>
                                    </p:anim>
                                    <p:anim calcmode="lin" valueType="num">
                                      <p:cBhvr additive="base">
                                        <p:cTn id="6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116744" grpId="0"/>
      <p:bldP spid="28678" grpId="0"/>
      <p:bldP spid="28680" grpId="0"/>
      <p:bldP spid="28681" grpId="0"/>
      <p:bldP spid="28682" grpId="0"/>
      <p:bldP spid="28683" grpId="0"/>
      <p:bldP spid="11675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715107" y="871563"/>
            <a:ext cx="1076178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4000" dirty="0">
                <a:solidFill>
                  <a:srgbClr val="0033CC"/>
                </a:solidFill>
                <a:latin typeface="Times New Roman" panose="02020603050405020304" pitchFamily="18" charset="0"/>
              </a:rPr>
              <a:t>  </a:t>
            </a:r>
            <a:r>
              <a:rPr lang="en-US" altLang="en-US" sz="4000" b="1" dirty="0">
                <a:solidFill>
                  <a:srgbClr val="C00000"/>
                </a:solidFill>
                <a:latin typeface="Times New Roman" panose="02020603050405020304" pitchFamily="18" charset="0"/>
              </a:rPr>
              <a:t>Câu </a:t>
            </a:r>
            <a:r>
              <a:rPr lang="en-US" altLang="en-US" sz="4000" b="1" dirty="0" smtClean="0">
                <a:solidFill>
                  <a:srgbClr val="C00000"/>
                </a:solidFill>
                <a:latin typeface="Times New Roman" panose="02020603050405020304" pitchFamily="18" charset="0"/>
              </a:rPr>
              <a:t>6: </a:t>
            </a:r>
            <a:r>
              <a:rPr lang="en-US" altLang="en-US" sz="4000" b="1" dirty="0">
                <a:solidFill>
                  <a:srgbClr val="C00000"/>
                </a:solidFill>
                <a:latin typeface="Times New Roman" panose="02020603050405020304" pitchFamily="18" charset="0"/>
              </a:rPr>
              <a:t>Tia hồng ngoại </a:t>
            </a:r>
            <a:r>
              <a:rPr lang="en-US" altLang="en-US" sz="4000" b="1" i="1" u="sng" dirty="0">
                <a:solidFill>
                  <a:srgbClr val="C00000"/>
                </a:solidFill>
                <a:latin typeface="Times New Roman" panose="02020603050405020304" pitchFamily="18" charset="0"/>
              </a:rPr>
              <a:t>không </a:t>
            </a:r>
            <a:r>
              <a:rPr lang="en-US" altLang="en-US" sz="4000" b="1" dirty="0">
                <a:solidFill>
                  <a:srgbClr val="C00000"/>
                </a:solidFill>
                <a:latin typeface="Times New Roman" panose="02020603050405020304" pitchFamily="18" charset="0"/>
              </a:rPr>
              <a:t>có tính chất nào sau đây</a:t>
            </a:r>
            <a:r>
              <a:rPr lang="en-US" altLang="en-US" sz="4000" b="1" dirty="0" smtClean="0">
                <a:solidFill>
                  <a:srgbClr val="C00000"/>
                </a:solidFill>
                <a:latin typeface="Times New Roman" panose="02020603050405020304" pitchFamily="18" charset="0"/>
              </a:rPr>
              <a:t>?</a:t>
            </a:r>
            <a:endParaRPr lang="en-US" altLang="en-US" sz="4000" dirty="0" smtClean="0">
              <a:solidFill>
                <a:srgbClr val="C00000"/>
              </a:solidFill>
              <a:latin typeface="Times New Roman" panose="02020603050405020304" pitchFamily="18" charset="0"/>
            </a:endParaRPr>
          </a:p>
          <a:p>
            <a:pPr eaLnBrk="1" hangingPunct="1">
              <a:lnSpc>
                <a:spcPct val="130000"/>
              </a:lnSpc>
              <a:buFontTx/>
              <a:buAutoNum type="alphaUcPeriod"/>
            </a:pPr>
            <a:r>
              <a:rPr lang="en-US" altLang="en-US" sz="4000" dirty="0" smtClean="0">
                <a:solidFill>
                  <a:srgbClr val="0033CC"/>
                </a:solidFill>
                <a:latin typeface="Times New Roman" panose="02020603050405020304" pitchFamily="18" charset="0"/>
              </a:rPr>
              <a:t> </a:t>
            </a:r>
            <a:r>
              <a:rPr lang="en-US" altLang="en-US" sz="4000" dirty="0">
                <a:solidFill>
                  <a:srgbClr val="0033CC"/>
                </a:solidFill>
                <a:latin typeface="Times New Roman" panose="02020603050405020304" pitchFamily="18" charset="0"/>
              </a:rPr>
              <a:t>Do các vật bị nung nóng phát ra.</a:t>
            </a:r>
          </a:p>
          <a:p>
            <a:pPr eaLnBrk="1" hangingPunct="1">
              <a:lnSpc>
                <a:spcPct val="130000"/>
              </a:lnSpc>
              <a:buFontTx/>
              <a:buAutoNum type="alphaUcPeriod"/>
            </a:pPr>
            <a:r>
              <a:rPr lang="en-US" altLang="en-US" sz="4000" dirty="0">
                <a:solidFill>
                  <a:srgbClr val="0033CC"/>
                </a:solidFill>
                <a:latin typeface="Times New Roman" panose="02020603050405020304" pitchFamily="18" charset="0"/>
              </a:rPr>
              <a:t> Làm phát quang một số chất</a:t>
            </a:r>
          </a:p>
          <a:p>
            <a:pPr eaLnBrk="1" hangingPunct="1">
              <a:lnSpc>
                <a:spcPct val="130000"/>
              </a:lnSpc>
            </a:pPr>
            <a:r>
              <a:rPr lang="en-US" altLang="en-US" sz="4000" dirty="0">
                <a:solidFill>
                  <a:srgbClr val="0033CC"/>
                </a:solidFill>
                <a:latin typeface="Times New Roman" panose="02020603050405020304" pitchFamily="18" charset="0"/>
              </a:rPr>
              <a:t>C. Có tác dụng lên kính ảnh hồng ngoại.</a:t>
            </a:r>
          </a:p>
          <a:p>
            <a:pPr eaLnBrk="1" hangingPunct="1">
              <a:lnSpc>
                <a:spcPct val="130000"/>
              </a:lnSpc>
            </a:pPr>
            <a:r>
              <a:rPr lang="en-US" altLang="en-US" sz="4000" dirty="0">
                <a:solidFill>
                  <a:srgbClr val="0033CC"/>
                </a:solidFill>
                <a:latin typeface="Times New Roman" panose="02020603050405020304" pitchFamily="18" charset="0"/>
              </a:rPr>
              <a:t>D. Có tác dụng nhiệt mạnh </a:t>
            </a:r>
          </a:p>
        </p:txBody>
      </p:sp>
      <p:grpSp>
        <p:nvGrpSpPr>
          <p:cNvPr id="7" name="Group 10"/>
          <p:cNvGrpSpPr>
            <a:grpSpLocks/>
          </p:cNvGrpSpPr>
          <p:nvPr/>
        </p:nvGrpSpPr>
        <p:grpSpPr bwMode="auto">
          <a:xfrm>
            <a:off x="1524000" y="11113"/>
            <a:ext cx="9144000" cy="641350"/>
            <a:chOff x="0" y="0"/>
            <a:chExt cx="5760" cy="404"/>
          </a:xfrm>
        </p:grpSpPr>
        <p:sp>
          <p:nvSpPr>
            <p:cNvPr id="8"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9"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0" name="Smiley Face 9"/>
          <p:cNvSpPr/>
          <p:nvPr/>
        </p:nvSpPr>
        <p:spPr>
          <a:xfrm>
            <a:off x="590844" y="3318386"/>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41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10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2" dur="1000"/>
                                        <p:tgtEl>
                                          <p:spTgt spid="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7" dur="1000"/>
                                        <p:tgtEl>
                                          <p:spTgt spid="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checkerboard(across)">
                                      <p:cBhvr>
                                        <p:cTn id="22" dur="1000"/>
                                        <p:tgtEl>
                                          <p:spTgt spid="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checkerboard(across)">
                                      <p:cBhvr>
                                        <p:cTn id="27" dur="10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1524000" y="964076"/>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lang="en-US" altLang="en-US" sz="4000" dirty="0">
                <a:solidFill>
                  <a:srgbClr val="C00000"/>
                </a:solidFill>
                <a:latin typeface="Times New Roman" panose="02020603050405020304" pitchFamily="18" charset="0"/>
              </a:rPr>
              <a:t>Câu </a:t>
            </a:r>
            <a:r>
              <a:rPr lang="en-US" altLang="en-US" sz="4000" dirty="0" smtClean="0">
                <a:solidFill>
                  <a:srgbClr val="C00000"/>
                </a:solidFill>
                <a:latin typeface="Times New Roman" panose="02020603050405020304" pitchFamily="18" charset="0"/>
              </a:rPr>
              <a:t>7. </a:t>
            </a:r>
            <a:r>
              <a:rPr lang="en-US" altLang="en-US" sz="4000" dirty="0">
                <a:solidFill>
                  <a:srgbClr val="C00000"/>
                </a:solidFill>
                <a:latin typeface="Times New Roman" panose="02020603050405020304" pitchFamily="18" charset="0"/>
              </a:rPr>
              <a:t>Tia X </a:t>
            </a:r>
            <a:r>
              <a:rPr lang="en-US" altLang="en-US" sz="4000" dirty="0" smtClean="0">
                <a:solidFill>
                  <a:srgbClr val="C00000"/>
                </a:solidFill>
                <a:latin typeface="Times New Roman" panose="02020603050405020304" pitchFamily="18" charset="0"/>
              </a:rPr>
              <a:t>là</a:t>
            </a:r>
          </a:p>
          <a:p>
            <a:pPr eaLnBrk="1" hangingPunct="1"/>
            <a:endParaRPr lang="en-US" altLang="en-US" sz="4000" dirty="0">
              <a:solidFill>
                <a:srgbClr val="C00000"/>
              </a:solidFill>
              <a:latin typeface="Times New Roman" panose="02020603050405020304" pitchFamily="18" charset="0"/>
            </a:endParaRPr>
          </a:p>
          <a:p>
            <a:pPr marL="742950" indent="-742950" eaLnBrk="1" hangingPunct="1">
              <a:lnSpc>
                <a:spcPct val="130000"/>
              </a:lnSpc>
              <a:buAutoNum type="alphaUcPeriod"/>
            </a:pPr>
            <a:r>
              <a:rPr lang="en-US" altLang="en-US" sz="4000" b="0" dirty="0" smtClean="0">
                <a:latin typeface="Times New Roman" panose="02020603050405020304" pitchFamily="18" charset="0"/>
              </a:rPr>
              <a:t>dòng </a:t>
            </a:r>
            <a:r>
              <a:rPr lang="en-US" altLang="en-US" sz="4000" b="0" dirty="0">
                <a:latin typeface="Times New Roman" panose="02020603050405020304" pitchFamily="18" charset="0"/>
              </a:rPr>
              <a:t>hạt mang điện tích.   </a:t>
            </a:r>
          </a:p>
          <a:p>
            <a:pPr eaLnBrk="1" hangingPunct="1">
              <a:lnSpc>
                <a:spcPct val="130000"/>
              </a:lnSpc>
            </a:pPr>
            <a:r>
              <a:rPr lang="en-US" altLang="en-US" sz="4000" b="0" dirty="0" smtClean="0">
                <a:latin typeface="Times New Roman" panose="02020603050405020304" pitchFamily="18" charset="0"/>
              </a:rPr>
              <a:t>B</a:t>
            </a:r>
            <a:r>
              <a:rPr lang="en-US" altLang="en-US" sz="4000" b="0" dirty="0">
                <a:latin typeface="Times New Roman" panose="02020603050405020304" pitchFamily="18" charset="0"/>
              </a:rPr>
              <a:t>. sóng điện từ có bước sóng rất </a:t>
            </a:r>
            <a:r>
              <a:rPr lang="en-US" altLang="en-US" sz="4000" b="0" dirty="0" smtClean="0">
                <a:latin typeface="Times New Roman" panose="02020603050405020304" pitchFamily="18" charset="0"/>
              </a:rPr>
              <a:t>ngắn</a:t>
            </a:r>
            <a:endParaRPr lang="en-US" altLang="en-US" sz="4000" b="0" dirty="0">
              <a:latin typeface="Times New Roman" panose="02020603050405020304" pitchFamily="18" charset="0"/>
            </a:endParaRPr>
          </a:p>
          <a:p>
            <a:pPr eaLnBrk="1" hangingPunct="1">
              <a:lnSpc>
                <a:spcPct val="130000"/>
              </a:lnSpc>
            </a:pPr>
            <a:r>
              <a:rPr lang="en-US" altLang="en-US" sz="4000" b="0" dirty="0">
                <a:latin typeface="Times New Roman" panose="02020603050405020304" pitchFamily="18" charset="0"/>
              </a:rPr>
              <a:t>C. sóng điện từ có bước sóng dài. </a:t>
            </a:r>
            <a:endParaRPr lang="en-US" altLang="en-US" sz="4000" b="0" dirty="0" smtClean="0">
              <a:latin typeface="Times New Roman" panose="02020603050405020304" pitchFamily="18" charset="0"/>
            </a:endParaRPr>
          </a:p>
          <a:p>
            <a:pPr eaLnBrk="1" hangingPunct="1">
              <a:lnSpc>
                <a:spcPct val="130000"/>
              </a:lnSpc>
            </a:pPr>
            <a:r>
              <a:rPr lang="en-US" altLang="en-US" sz="4000" b="0" dirty="0" smtClean="0">
                <a:latin typeface="Times New Roman" panose="02020603050405020304" pitchFamily="18" charset="0"/>
              </a:rPr>
              <a:t>D</a:t>
            </a:r>
            <a:r>
              <a:rPr lang="en-US" altLang="en-US" sz="4000" b="0" dirty="0">
                <a:latin typeface="Times New Roman" panose="02020603050405020304" pitchFamily="18" charset="0"/>
              </a:rPr>
              <a:t>. Bức xạ nhìn thấy được. </a:t>
            </a:r>
          </a:p>
        </p:txBody>
      </p:sp>
      <p:sp>
        <p:nvSpPr>
          <p:cNvPr id="23556" name="Rectangle 30"/>
          <p:cNvSpPr>
            <a:spLocks noChangeArrowheads="1"/>
          </p:cNvSpPr>
          <p:nvPr/>
        </p:nvSpPr>
        <p:spPr bwMode="auto">
          <a:xfrm>
            <a:off x="1524000" y="1965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endParaRPr lang="en-US" altLang="en-US" sz="3600">
              <a:latin typeface="Garamond" panose="02020404030301010803" pitchFamily="18" charset="0"/>
            </a:endParaRPr>
          </a:p>
        </p:txBody>
      </p:sp>
      <p:sp>
        <p:nvSpPr>
          <p:cNvPr id="23557" name="Rectangle 31"/>
          <p:cNvSpPr>
            <a:spLocks noChangeArrowheads="1"/>
          </p:cNvSpPr>
          <p:nvPr/>
        </p:nvSpPr>
        <p:spPr bwMode="auto">
          <a:xfrm>
            <a:off x="1524000" y="2709863"/>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3558" name="Rectangle 32"/>
          <p:cNvSpPr>
            <a:spLocks noChangeArrowheads="1"/>
          </p:cNvSpPr>
          <p:nvPr/>
        </p:nvSpPr>
        <p:spPr bwMode="auto">
          <a:xfrm>
            <a:off x="1524000" y="3389313"/>
            <a:ext cx="812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3559" name="Rectangle 33"/>
          <p:cNvSpPr>
            <a:spLocks noChangeArrowheads="1"/>
          </p:cNvSpPr>
          <p:nvPr/>
        </p:nvSpPr>
        <p:spPr bwMode="auto">
          <a:xfrm>
            <a:off x="1524000" y="4097338"/>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grpSp>
        <p:nvGrpSpPr>
          <p:cNvPr id="11" name="Group 10"/>
          <p:cNvGrpSpPr>
            <a:grpSpLocks/>
          </p:cNvGrpSpPr>
          <p:nvPr/>
        </p:nvGrpSpPr>
        <p:grpSpPr bwMode="auto">
          <a:xfrm>
            <a:off x="1524000" y="11113"/>
            <a:ext cx="9144000" cy="641350"/>
            <a:chOff x="0" y="0"/>
            <a:chExt cx="5760" cy="404"/>
          </a:xfrm>
        </p:grpSpPr>
        <p:sp>
          <p:nvSpPr>
            <p:cNvPr id="12"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3"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4" name="Smiley Face 13"/>
          <p:cNvSpPr/>
          <p:nvPr/>
        </p:nvSpPr>
        <p:spPr>
          <a:xfrm>
            <a:off x="1438763" y="3105425"/>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4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barn(inVertical)">
                                      <p:cBhvr>
                                        <p:cTn id="7" dur="5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barn(inVertical)">
                                      <p:cBhvr>
                                        <p:cTn id="12" dur="500"/>
                                        <p:tgtEl>
                                          <p:spTgt spid="238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8595">
                                            <p:txEl>
                                              <p:pRg st="3" end="3"/>
                                            </p:txEl>
                                          </p:spTgt>
                                        </p:tgtEl>
                                        <p:attrNameLst>
                                          <p:attrName>style.visibility</p:attrName>
                                        </p:attrNameLst>
                                      </p:cBhvr>
                                      <p:to>
                                        <p:strVal val="visible"/>
                                      </p:to>
                                    </p:set>
                                    <p:animEffect transition="in" filter="barn(inVertical)">
                                      <p:cBhvr>
                                        <p:cTn id="17" dur="500"/>
                                        <p:tgtEl>
                                          <p:spTgt spid="2385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8595">
                                            <p:txEl>
                                              <p:pRg st="4" end="4"/>
                                            </p:txEl>
                                          </p:spTgt>
                                        </p:tgtEl>
                                        <p:attrNameLst>
                                          <p:attrName>style.visibility</p:attrName>
                                        </p:attrNameLst>
                                      </p:cBhvr>
                                      <p:to>
                                        <p:strVal val="visible"/>
                                      </p:to>
                                    </p:set>
                                    <p:animEffect transition="in" filter="wipe(down)">
                                      <p:cBhvr>
                                        <p:cTn id="22" dur="500"/>
                                        <p:tgtEl>
                                          <p:spTgt spid="2385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8595">
                                            <p:txEl>
                                              <p:pRg st="5" end="5"/>
                                            </p:txEl>
                                          </p:spTgt>
                                        </p:tgtEl>
                                        <p:attrNameLst>
                                          <p:attrName>style.visibility</p:attrName>
                                        </p:attrNameLst>
                                      </p:cBhvr>
                                      <p:to>
                                        <p:strVal val="visible"/>
                                      </p:to>
                                    </p:set>
                                    <p:animEffect transition="in" filter="wipe(down)">
                                      <p:cBhvr>
                                        <p:cTn id="27" dur="500"/>
                                        <p:tgtEl>
                                          <p:spTgt spid="2385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1087901" y="819378"/>
            <a:ext cx="978759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algn="just" eaLnBrk="1" hangingPunct="1"/>
            <a:r>
              <a:rPr lang="en-US" altLang="en-US" sz="4000" dirty="0">
                <a:solidFill>
                  <a:srgbClr val="C00000"/>
                </a:solidFill>
                <a:latin typeface="Times New Roman" panose="02020603050405020304" pitchFamily="18" charset="0"/>
              </a:rPr>
              <a:t>Câu </a:t>
            </a:r>
            <a:r>
              <a:rPr lang="en-US" altLang="en-US" sz="4000" dirty="0" smtClean="0">
                <a:solidFill>
                  <a:srgbClr val="C00000"/>
                </a:solidFill>
                <a:latin typeface="Times New Roman" panose="02020603050405020304" pitchFamily="18" charset="0"/>
              </a:rPr>
              <a:t>8. </a:t>
            </a:r>
            <a:r>
              <a:rPr lang="en-US" altLang="en-US" sz="4000" dirty="0">
                <a:solidFill>
                  <a:srgbClr val="C00000"/>
                </a:solidFill>
                <a:latin typeface="Times New Roman" panose="02020603050405020304" pitchFamily="18" charset="0"/>
              </a:rPr>
              <a:t>Tính chất nào sau đây </a:t>
            </a:r>
            <a:r>
              <a:rPr lang="en-US" altLang="en-US" sz="4000" i="1" u="sng" dirty="0">
                <a:solidFill>
                  <a:srgbClr val="C00000"/>
                </a:solidFill>
                <a:latin typeface="Times New Roman" panose="02020603050405020304" pitchFamily="18" charset="0"/>
              </a:rPr>
              <a:t>không</a:t>
            </a:r>
            <a:r>
              <a:rPr lang="en-US" altLang="en-US" sz="4000" dirty="0">
                <a:solidFill>
                  <a:srgbClr val="C00000"/>
                </a:solidFill>
                <a:latin typeface="Times New Roman" panose="02020603050405020304" pitchFamily="18" charset="0"/>
              </a:rPr>
              <a:t> là tính chất chung của tia X và tia tử ngoại </a:t>
            </a:r>
            <a:r>
              <a:rPr lang="en-US" altLang="en-US" sz="4000" dirty="0" smtClean="0">
                <a:solidFill>
                  <a:srgbClr val="C00000"/>
                </a:solidFill>
                <a:latin typeface="Times New Roman" panose="02020603050405020304" pitchFamily="18" charset="0"/>
              </a:rPr>
              <a:t>?</a:t>
            </a:r>
            <a:endParaRPr lang="en-US" altLang="en-US" sz="4000" dirty="0">
              <a:solidFill>
                <a:srgbClr val="C00000"/>
              </a:solidFill>
              <a:latin typeface="Times New Roman" panose="02020603050405020304" pitchFamily="18" charset="0"/>
            </a:endParaRPr>
          </a:p>
          <a:p>
            <a:pPr marL="742950" indent="-742950" algn="just" eaLnBrk="1" hangingPunct="1">
              <a:lnSpc>
                <a:spcPct val="130000"/>
              </a:lnSpc>
              <a:buAutoNum type="alphaUcPeriod"/>
            </a:pPr>
            <a:r>
              <a:rPr lang="en-US" altLang="en-US" sz="4000" b="0" dirty="0" smtClean="0">
                <a:latin typeface="Times New Roman" panose="02020603050405020304" pitchFamily="18" charset="0"/>
              </a:rPr>
              <a:t>có </a:t>
            </a:r>
            <a:r>
              <a:rPr lang="en-US" altLang="en-US" sz="4000" b="0" dirty="0">
                <a:latin typeface="Times New Roman" panose="02020603050405020304" pitchFamily="18" charset="0"/>
              </a:rPr>
              <a:t>khả năng đâm xuyên. </a:t>
            </a:r>
            <a:r>
              <a:rPr lang="en-US" altLang="en-US" sz="4000" b="0" dirty="0" smtClean="0">
                <a:latin typeface="Times New Roman" panose="02020603050405020304" pitchFamily="18" charset="0"/>
              </a:rPr>
              <a:t>   </a:t>
            </a:r>
            <a:endParaRPr lang="en-US" altLang="en-US" sz="4000" b="0" dirty="0">
              <a:latin typeface="Times New Roman" panose="02020603050405020304" pitchFamily="18" charset="0"/>
            </a:endParaRPr>
          </a:p>
          <a:p>
            <a:pPr algn="just" eaLnBrk="1" hangingPunct="1">
              <a:lnSpc>
                <a:spcPct val="130000"/>
              </a:lnSpc>
            </a:pPr>
            <a:r>
              <a:rPr lang="en-US" altLang="en-US" sz="4000" b="0" dirty="0">
                <a:latin typeface="Times New Roman" panose="02020603050405020304" pitchFamily="18" charset="0"/>
              </a:rPr>
              <a:t>B. làm ion hóa chất khí.  </a:t>
            </a:r>
          </a:p>
          <a:p>
            <a:pPr algn="just" eaLnBrk="1" hangingPunct="1">
              <a:lnSpc>
                <a:spcPct val="130000"/>
              </a:lnSpc>
            </a:pPr>
            <a:r>
              <a:rPr lang="en-US" altLang="en-US" sz="4000" b="0" dirty="0">
                <a:latin typeface="Times New Roman" panose="02020603050405020304" pitchFamily="18" charset="0"/>
              </a:rPr>
              <a:t>C. làm phát quang một số chất.  </a:t>
            </a:r>
          </a:p>
          <a:p>
            <a:pPr algn="just" eaLnBrk="1" hangingPunct="1">
              <a:lnSpc>
                <a:spcPct val="130000"/>
              </a:lnSpc>
            </a:pPr>
            <a:r>
              <a:rPr lang="en-US" altLang="en-US" sz="4000" b="0" dirty="0">
                <a:latin typeface="Times New Roman" panose="02020603050405020304" pitchFamily="18" charset="0"/>
              </a:rPr>
              <a:t>D. có tác dụng lên kính ảnh.</a:t>
            </a:r>
          </a:p>
        </p:txBody>
      </p:sp>
      <p:sp>
        <p:nvSpPr>
          <p:cNvPr id="24579" name="Rectangle 30"/>
          <p:cNvSpPr>
            <a:spLocks noChangeArrowheads="1"/>
          </p:cNvSpPr>
          <p:nvPr/>
        </p:nvSpPr>
        <p:spPr bwMode="auto">
          <a:xfrm>
            <a:off x="1524001" y="1939024"/>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endParaRPr lang="en-US" altLang="en-US" sz="3600">
              <a:latin typeface="Garamond" panose="02020404030301010803" pitchFamily="18" charset="0"/>
            </a:endParaRPr>
          </a:p>
        </p:txBody>
      </p:sp>
      <p:sp>
        <p:nvSpPr>
          <p:cNvPr id="24580" name="Rectangle 31"/>
          <p:cNvSpPr>
            <a:spLocks noChangeArrowheads="1"/>
          </p:cNvSpPr>
          <p:nvPr/>
        </p:nvSpPr>
        <p:spPr bwMode="auto">
          <a:xfrm>
            <a:off x="1524000" y="2709863"/>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4581" name="Rectangle 32"/>
          <p:cNvSpPr>
            <a:spLocks noChangeArrowheads="1"/>
          </p:cNvSpPr>
          <p:nvPr/>
        </p:nvSpPr>
        <p:spPr bwMode="auto">
          <a:xfrm>
            <a:off x="1524000" y="3389313"/>
            <a:ext cx="812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4582" name="Rectangle 33"/>
          <p:cNvSpPr>
            <a:spLocks noChangeArrowheads="1"/>
          </p:cNvSpPr>
          <p:nvPr/>
        </p:nvSpPr>
        <p:spPr bwMode="auto">
          <a:xfrm>
            <a:off x="1524000" y="4097338"/>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dirty="0">
                <a:latin typeface="Times New Roman" panose="02020603050405020304" pitchFamily="18" charset="0"/>
                <a:cs typeface="Times New Roman" panose="02020603050405020304" pitchFamily="18" charset="0"/>
              </a:rPr>
              <a:t>            </a:t>
            </a:r>
            <a:endParaRPr kumimoji="1" lang="en-US" altLang="en-US" sz="2400" dirty="0">
              <a:latin typeface="Times New Roman" panose="02020603050405020304" pitchFamily="18" charset="0"/>
            </a:endParaRPr>
          </a:p>
        </p:txBody>
      </p:sp>
      <p:grpSp>
        <p:nvGrpSpPr>
          <p:cNvPr id="12" name="Group 10"/>
          <p:cNvGrpSpPr>
            <a:grpSpLocks/>
          </p:cNvGrpSpPr>
          <p:nvPr/>
        </p:nvGrpSpPr>
        <p:grpSpPr bwMode="auto">
          <a:xfrm>
            <a:off x="1524000" y="11113"/>
            <a:ext cx="9144000" cy="641350"/>
            <a:chOff x="0" y="0"/>
            <a:chExt cx="5760" cy="404"/>
          </a:xfrm>
        </p:grpSpPr>
        <p:sp>
          <p:nvSpPr>
            <p:cNvPr id="13"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4"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5" name="Smiley Face 14"/>
          <p:cNvSpPr/>
          <p:nvPr/>
        </p:nvSpPr>
        <p:spPr>
          <a:xfrm>
            <a:off x="965488" y="2283119"/>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wheel(1)">
                                      <p:cBhvr>
                                        <p:cTn id="7" dur="2000"/>
                                        <p:tgtEl>
                                          <p:spTgt spid="238595">
                                            <p:txEl>
                                              <p:pRg st="0" end="0"/>
                                            </p:txEl>
                                          </p:spTgt>
                                        </p:tgtEl>
                                      </p:cBhvr>
                                    </p:animEffect>
                                  </p:childTnLst>
                                </p:cTn>
                              </p:par>
                            </p:childTnLst>
                          </p:cTn>
                        </p:par>
                        <p:par>
                          <p:cTn id="8" fill="hold" nodeType="afterGroup">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animEffect transition="in" filter="barn(inVertical)">
                                      <p:cBhvr>
                                        <p:cTn id="11" dur="500"/>
                                        <p:tgtEl>
                                          <p:spTgt spid="238595">
                                            <p:txEl>
                                              <p:pRg st="1" end="1"/>
                                            </p:txEl>
                                          </p:spTgt>
                                        </p:tgtEl>
                                      </p:cBhvr>
                                    </p:animEffect>
                                  </p:childTnLst>
                                </p:cTn>
                              </p:par>
                            </p:childTnLst>
                          </p:cTn>
                        </p:par>
                        <p:par>
                          <p:cTn id="12" fill="hold" nodeType="afterGroup">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animEffect transition="in" filter="barn(inVertical)">
                                      <p:cBhvr>
                                        <p:cTn id="15" dur="500"/>
                                        <p:tgtEl>
                                          <p:spTgt spid="238595">
                                            <p:txEl>
                                              <p:pRg st="2" end="2"/>
                                            </p:txEl>
                                          </p:spTgt>
                                        </p:tgtEl>
                                      </p:cBhvr>
                                    </p:animEffect>
                                  </p:childTnLst>
                                </p:cTn>
                              </p:par>
                            </p:childTnLst>
                          </p:cTn>
                        </p:par>
                        <p:par>
                          <p:cTn id="16" fill="hold" nodeType="afterGroup">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animEffect transition="in" filter="barn(inVertical)">
                                      <p:cBhvr>
                                        <p:cTn id="19" dur="500"/>
                                        <p:tgtEl>
                                          <p:spTgt spid="238595">
                                            <p:txEl>
                                              <p:pRg st="3" end="3"/>
                                            </p:txEl>
                                          </p:spTgt>
                                        </p:tgtEl>
                                      </p:cBhvr>
                                    </p:animEffect>
                                  </p:childTnLst>
                                </p:cTn>
                              </p:par>
                            </p:childTnLst>
                          </p:cTn>
                        </p:par>
                        <p:par>
                          <p:cTn id="20" fill="hold" nodeType="afterGroup">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238595">
                                            <p:txEl>
                                              <p:pRg st="4" end="4"/>
                                            </p:txEl>
                                          </p:spTgt>
                                        </p:tgtEl>
                                        <p:attrNameLst>
                                          <p:attrName>style.visibility</p:attrName>
                                        </p:attrNameLst>
                                      </p:cBhvr>
                                      <p:to>
                                        <p:strVal val="visible"/>
                                      </p:to>
                                    </p:set>
                                    <p:animEffect transition="in" filter="barn(inVertical)">
                                      <p:cBhvr>
                                        <p:cTn id="23" dur="500"/>
                                        <p:tgtEl>
                                          <p:spTgt spid="23859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allAtOnce"/>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616633" y="915572"/>
            <a:ext cx="10958733"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algn="just" eaLnBrk="1" hangingPunct="1"/>
            <a:r>
              <a:rPr lang="en-US" altLang="en-US" sz="3000" dirty="0">
                <a:solidFill>
                  <a:srgbClr val="C00000"/>
                </a:solidFill>
                <a:latin typeface="Times New Roman" panose="02020603050405020304" pitchFamily="18" charset="0"/>
              </a:rPr>
              <a:t>Câu </a:t>
            </a:r>
            <a:r>
              <a:rPr lang="en-US" altLang="en-US" sz="3000" dirty="0" smtClean="0">
                <a:solidFill>
                  <a:srgbClr val="C00000"/>
                </a:solidFill>
                <a:latin typeface="Times New Roman" panose="02020603050405020304" pitchFamily="18" charset="0"/>
              </a:rPr>
              <a:t>9. </a:t>
            </a:r>
            <a:r>
              <a:rPr lang="en-US" altLang="en-US" sz="3000" dirty="0">
                <a:solidFill>
                  <a:srgbClr val="C00000"/>
                </a:solidFill>
                <a:latin typeface="Times New Roman" panose="02020603050405020304" pitchFamily="18" charset="0"/>
              </a:rPr>
              <a:t>Sắp xếp </a:t>
            </a:r>
            <a:r>
              <a:rPr lang="en-US" altLang="en-US" sz="3000" i="1" u="sng" dirty="0">
                <a:solidFill>
                  <a:srgbClr val="C00000"/>
                </a:solidFill>
                <a:latin typeface="Times New Roman" panose="02020603050405020304" pitchFamily="18" charset="0"/>
              </a:rPr>
              <a:t>đ</a:t>
            </a:r>
            <a:r>
              <a:rPr lang="en-US" altLang="en-US" sz="3000" i="1" u="sng" dirty="0" smtClean="0">
                <a:solidFill>
                  <a:srgbClr val="C00000"/>
                </a:solidFill>
                <a:latin typeface="Times New Roman" panose="02020603050405020304" pitchFamily="18" charset="0"/>
              </a:rPr>
              <a:t>úng</a:t>
            </a:r>
            <a:r>
              <a:rPr lang="en-US" altLang="en-US" sz="3000" dirty="0" smtClean="0">
                <a:solidFill>
                  <a:srgbClr val="C00000"/>
                </a:solidFill>
                <a:latin typeface="Times New Roman" panose="02020603050405020304" pitchFamily="18" charset="0"/>
              </a:rPr>
              <a:t> </a:t>
            </a:r>
            <a:r>
              <a:rPr lang="en-US" altLang="en-US" sz="3000" dirty="0">
                <a:solidFill>
                  <a:srgbClr val="C00000"/>
                </a:solidFill>
                <a:latin typeface="Times New Roman" panose="02020603050405020304" pitchFamily="18" charset="0"/>
              </a:rPr>
              <a:t>thứ tự của các tia theo sự giảm dần của bước sóng trên thang sóng điện </a:t>
            </a:r>
            <a:r>
              <a:rPr lang="en-US" altLang="en-US" sz="3000" dirty="0" smtClean="0">
                <a:solidFill>
                  <a:srgbClr val="C00000"/>
                </a:solidFill>
                <a:latin typeface="Times New Roman" panose="02020603050405020304" pitchFamily="18" charset="0"/>
              </a:rPr>
              <a:t>từ</a:t>
            </a:r>
          </a:p>
          <a:p>
            <a:pPr algn="just" eaLnBrk="1" hangingPunct="1"/>
            <a:endParaRPr lang="en-US" altLang="en-US" sz="3000" dirty="0">
              <a:solidFill>
                <a:srgbClr val="C00000"/>
              </a:solidFill>
              <a:latin typeface="Times New Roman" panose="02020603050405020304" pitchFamily="18" charset="0"/>
            </a:endParaRPr>
          </a:p>
          <a:p>
            <a:pPr marL="514350" indent="-514350" algn="just" eaLnBrk="1" hangingPunct="1">
              <a:lnSpc>
                <a:spcPct val="130000"/>
              </a:lnSpc>
              <a:buAutoNum type="alphaUcPeriod"/>
            </a:pPr>
            <a:r>
              <a:rPr lang="en-US" altLang="en-US" sz="3000" dirty="0" smtClean="0">
                <a:latin typeface="Times New Roman" panose="02020603050405020304" pitchFamily="18" charset="0"/>
              </a:rPr>
              <a:t>Tia </a:t>
            </a:r>
            <a:r>
              <a:rPr lang="en-US" altLang="en-US" sz="3000" dirty="0">
                <a:latin typeface="Times New Roman" panose="02020603050405020304" pitchFamily="18" charset="0"/>
              </a:rPr>
              <a:t>hồng </a:t>
            </a:r>
            <a:r>
              <a:rPr lang="en-US" altLang="en-US" sz="3000" dirty="0" smtClean="0">
                <a:latin typeface="Times New Roman" panose="02020603050405020304" pitchFamily="18" charset="0"/>
              </a:rPr>
              <a:t>ngoại </a:t>
            </a:r>
            <a:r>
              <a:rPr lang="en-US" altLang="en-US" sz="3000" dirty="0">
                <a:latin typeface="Times New Roman" panose="02020603050405020304" pitchFamily="18" charset="0"/>
              </a:rPr>
              <a:t>, ánh sáng nhìn thấy , tia X, tia tử ngoại</a:t>
            </a:r>
            <a:r>
              <a:rPr lang="en-US" altLang="en-US" sz="3000" dirty="0" smtClean="0">
                <a:latin typeface="Times New Roman" panose="02020603050405020304" pitchFamily="18" charset="0"/>
              </a:rPr>
              <a:t>.</a:t>
            </a:r>
            <a:endParaRPr lang="en-US" altLang="en-US" sz="3000" dirty="0">
              <a:latin typeface="Times New Roman" panose="02020603050405020304" pitchFamily="18" charset="0"/>
            </a:endParaRPr>
          </a:p>
          <a:p>
            <a:pPr algn="just" eaLnBrk="1" hangingPunct="1">
              <a:lnSpc>
                <a:spcPct val="130000"/>
              </a:lnSpc>
            </a:pPr>
            <a:r>
              <a:rPr lang="en-US" altLang="en-US" sz="3000" dirty="0">
                <a:latin typeface="Times New Roman" panose="02020603050405020304" pitchFamily="18" charset="0"/>
              </a:rPr>
              <a:t>B. Tia tử ngoại, ánh sáng nhìn thấy, tia X, tia hồng ngoại</a:t>
            </a:r>
            <a:r>
              <a:rPr lang="en-US" altLang="en-US" sz="3000" dirty="0" smtClean="0">
                <a:latin typeface="Times New Roman" panose="02020603050405020304" pitchFamily="18" charset="0"/>
              </a:rPr>
              <a:t>.</a:t>
            </a:r>
            <a:endParaRPr lang="en-US" altLang="en-US" sz="3000" dirty="0">
              <a:latin typeface="Times New Roman" panose="02020603050405020304" pitchFamily="18" charset="0"/>
            </a:endParaRPr>
          </a:p>
          <a:p>
            <a:pPr algn="just" eaLnBrk="1" hangingPunct="1">
              <a:lnSpc>
                <a:spcPct val="130000"/>
              </a:lnSpc>
            </a:pPr>
            <a:r>
              <a:rPr lang="en-US" altLang="en-US" sz="3000" dirty="0">
                <a:latin typeface="Times New Roman" panose="02020603050405020304" pitchFamily="18" charset="0"/>
              </a:rPr>
              <a:t>C. Tia tử ngoại , tia hồng ngoại , ánh sáng nhìn thấy , tia X</a:t>
            </a:r>
            <a:r>
              <a:rPr lang="en-US" altLang="en-US" sz="3000" dirty="0" smtClean="0">
                <a:latin typeface="Times New Roman" panose="02020603050405020304" pitchFamily="18" charset="0"/>
              </a:rPr>
              <a:t>.</a:t>
            </a:r>
            <a:endParaRPr lang="en-US" altLang="en-US" sz="3000" dirty="0">
              <a:latin typeface="Times New Roman" panose="02020603050405020304" pitchFamily="18" charset="0"/>
            </a:endParaRPr>
          </a:p>
          <a:p>
            <a:pPr algn="just" eaLnBrk="1" hangingPunct="1">
              <a:lnSpc>
                <a:spcPct val="130000"/>
              </a:lnSpc>
            </a:pPr>
            <a:r>
              <a:rPr lang="en-US" altLang="en-US" sz="3000" dirty="0">
                <a:latin typeface="Times New Roman" panose="02020603050405020304" pitchFamily="18" charset="0"/>
              </a:rPr>
              <a:t>D. Tia hồng ngoại, ánh sáng nhìn thấy, tia tử ngoại, tia X.</a:t>
            </a:r>
          </a:p>
        </p:txBody>
      </p:sp>
      <p:sp>
        <p:nvSpPr>
          <p:cNvPr id="25603" name="Rectangle 30"/>
          <p:cNvSpPr>
            <a:spLocks noChangeArrowheads="1"/>
          </p:cNvSpPr>
          <p:nvPr/>
        </p:nvSpPr>
        <p:spPr bwMode="auto">
          <a:xfrm>
            <a:off x="1524001" y="1939024"/>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endParaRPr lang="en-US" altLang="en-US" sz="3600">
              <a:latin typeface="Garamond" panose="02020404030301010803" pitchFamily="18" charset="0"/>
            </a:endParaRPr>
          </a:p>
        </p:txBody>
      </p:sp>
      <p:sp>
        <p:nvSpPr>
          <p:cNvPr id="25604" name="Rectangle 31"/>
          <p:cNvSpPr>
            <a:spLocks noChangeArrowheads="1"/>
          </p:cNvSpPr>
          <p:nvPr/>
        </p:nvSpPr>
        <p:spPr bwMode="auto">
          <a:xfrm>
            <a:off x="1524000" y="2709863"/>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5605" name="Rectangle 32"/>
          <p:cNvSpPr>
            <a:spLocks noChangeArrowheads="1"/>
          </p:cNvSpPr>
          <p:nvPr/>
        </p:nvSpPr>
        <p:spPr bwMode="auto">
          <a:xfrm>
            <a:off x="1524000" y="3389313"/>
            <a:ext cx="812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sp>
        <p:nvSpPr>
          <p:cNvPr id="25606" name="Rectangle 33"/>
          <p:cNvSpPr>
            <a:spLocks noChangeArrowheads="1"/>
          </p:cNvSpPr>
          <p:nvPr/>
        </p:nvSpPr>
        <p:spPr bwMode="auto">
          <a:xfrm>
            <a:off x="1524000" y="4097338"/>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3200" b="1">
                <a:solidFill>
                  <a:srgbClr val="2B09F7"/>
                </a:solidFill>
                <a:latin typeface="VNI-Times" pitchFamily="2" charset="0"/>
              </a:defRPr>
            </a:lvl1pPr>
            <a:lvl2pPr marL="742950" indent="-285750" eaLnBrk="0" hangingPunct="0">
              <a:defRPr sz="3200" b="1">
                <a:solidFill>
                  <a:srgbClr val="2B09F7"/>
                </a:solidFill>
                <a:latin typeface="VNI-Times" pitchFamily="2" charset="0"/>
              </a:defRPr>
            </a:lvl2pPr>
            <a:lvl3pPr marL="1143000" indent="-228600" eaLnBrk="0" hangingPunct="0">
              <a:defRPr sz="3200" b="1">
                <a:solidFill>
                  <a:srgbClr val="2B09F7"/>
                </a:solidFill>
                <a:latin typeface="VNI-Times" pitchFamily="2" charset="0"/>
              </a:defRPr>
            </a:lvl3pPr>
            <a:lvl4pPr marL="1600200" indent="-228600" eaLnBrk="0" hangingPunct="0">
              <a:defRPr sz="3200" b="1">
                <a:solidFill>
                  <a:srgbClr val="2B09F7"/>
                </a:solidFill>
                <a:latin typeface="VNI-Times" pitchFamily="2" charset="0"/>
              </a:defRPr>
            </a:lvl4pPr>
            <a:lvl5pPr marL="2057400" indent="-228600" eaLnBrk="0" hangingPunct="0">
              <a:defRPr sz="3200" b="1">
                <a:solidFill>
                  <a:srgbClr val="2B09F7"/>
                </a:solidFill>
                <a:latin typeface="VNI-Times" pitchFamily="2" charset="0"/>
              </a:defRPr>
            </a:lvl5pPr>
            <a:lvl6pPr marL="2514600" indent="-228600" eaLnBrk="0" fontAlgn="base" hangingPunct="0">
              <a:spcBef>
                <a:spcPct val="0"/>
              </a:spcBef>
              <a:spcAft>
                <a:spcPct val="0"/>
              </a:spcAft>
              <a:defRPr sz="3200" b="1">
                <a:solidFill>
                  <a:srgbClr val="2B09F7"/>
                </a:solidFill>
                <a:latin typeface="VNI-Times" pitchFamily="2" charset="0"/>
              </a:defRPr>
            </a:lvl6pPr>
            <a:lvl7pPr marL="2971800" indent="-228600" eaLnBrk="0" fontAlgn="base" hangingPunct="0">
              <a:spcBef>
                <a:spcPct val="0"/>
              </a:spcBef>
              <a:spcAft>
                <a:spcPct val="0"/>
              </a:spcAft>
              <a:defRPr sz="3200" b="1">
                <a:solidFill>
                  <a:srgbClr val="2B09F7"/>
                </a:solidFill>
                <a:latin typeface="VNI-Times" pitchFamily="2" charset="0"/>
              </a:defRPr>
            </a:lvl7pPr>
            <a:lvl8pPr marL="3429000" indent="-228600" eaLnBrk="0" fontAlgn="base" hangingPunct="0">
              <a:spcBef>
                <a:spcPct val="0"/>
              </a:spcBef>
              <a:spcAft>
                <a:spcPct val="0"/>
              </a:spcAft>
              <a:defRPr sz="3200" b="1">
                <a:solidFill>
                  <a:srgbClr val="2B09F7"/>
                </a:solidFill>
                <a:latin typeface="VNI-Times" pitchFamily="2" charset="0"/>
              </a:defRPr>
            </a:lvl8pPr>
            <a:lvl9pPr marL="3886200" indent="-228600" eaLnBrk="0" fontAlgn="base" hangingPunct="0">
              <a:spcBef>
                <a:spcPct val="0"/>
              </a:spcBef>
              <a:spcAft>
                <a:spcPct val="0"/>
              </a:spcAft>
              <a:defRPr sz="3200" b="1">
                <a:solidFill>
                  <a:srgbClr val="2B09F7"/>
                </a:solidFill>
                <a:latin typeface="VNI-Times" pitchFamily="2" charset="0"/>
              </a:defRPr>
            </a:lvl9pPr>
          </a:lstStyle>
          <a:p>
            <a:pPr eaLnBrk="1" hangingPunct="1"/>
            <a:r>
              <a:rPr kumimoji="1" lang="en-US" altLang="en-US" sz="1100">
                <a:latin typeface="Times New Roman" panose="02020603050405020304" pitchFamily="18" charset="0"/>
                <a:cs typeface="Times New Roman" panose="02020603050405020304" pitchFamily="18" charset="0"/>
              </a:rPr>
              <a:t>            </a:t>
            </a:r>
            <a:endParaRPr kumimoji="1" lang="en-US" altLang="en-US" sz="2400">
              <a:latin typeface="Times New Roman" panose="02020603050405020304" pitchFamily="18" charset="0"/>
            </a:endParaRPr>
          </a:p>
        </p:txBody>
      </p:sp>
      <p:grpSp>
        <p:nvGrpSpPr>
          <p:cNvPr id="12" name="Group 10"/>
          <p:cNvGrpSpPr>
            <a:grpSpLocks/>
          </p:cNvGrpSpPr>
          <p:nvPr/>
        </p:nvGrpSpPr>
        <p:grpSpPr bwMode="auto">
          <a:xfrm>
            <a:off x="1524000" y="11113"/>
            <a:ext cx="9144000" cy="641350"/>
            <a:chOff x="0" y="0"/>
            <a:chExt cx="5760" cy="404"/>
          </a:xfrm>
        </p:grpSpPr>
        <p:sp>
          <p:nvSpPr>
            <p:cNvPr id="13"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4"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5" name="Smiley Face 14"/>
          <p:cNvSpPr/>
          <p:nvPr/>
        </p:nvSpPr>
        <p:spPr>
          <a:xfrm>
            <a:off x="296593" y="4089830"/>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927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checkerboard(across)">
                                      <p:cBhvr>
                                        <p:cTn id="7" dur="500"/>
                                        <p:tgtEl>
                                          <p:spTgt spid="23859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animEffect transition="in" filter="checkerboard(across)">
                                      <p:cBhvr>
                                        <p:cTn id="11" dur="500"/>
                                        <p:tgtEl>
                                          <p:spTgt spid="238595">
                                            <p:txEl>
                                              <p:pRg st="2" end="2"/>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38595">
                                            <p:txEl>
                                              <p:pRg st="3" end="3"/>
                                            </p:txEl>
                                          </p:spTgt>
                                        </p:tgtEl>
                                        <p:attrNameLst>
                                          <p:attrName>style.visibility</p:attrName>
                                        </p:attrNameLst>
                                      </p:cBhvr>
                                      <p:to>
                                        <p:strVal val="visible"/>
                                      </p:to>
                                    </p:set>
                                    <p:animEffect transition="in" filter="checkerboard(across)">
                                      <p:cBhvr>
                                        <p:cTn id="15" dur="500"/>
                                        <p:tgtEl>
                                          <p:spTgt spid="238595">
                                            <p:txEl>
                                              <p:pRg st="3" end="3"/>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38595">
                                            <p:txEl>
                                              <p:pRg st="4" end="4"/>
                                            </p:txEl>
                                          </p:spTgt>
                                        </p:tgtEl>
                                        <p:attrNameLst>
                                          <p:attrName>style.visibility</p:attrName>
                                        </p:attrNameLst>
                                      </p:cBhvr>
                                      <p:to>
                                        <p:strVal val="visible"/>
                                      </p:to>
                                    </p:set>
                                    <p:animEffect transition="in" filter="checkerboard(across)">
                                      <p:cBhvr>
                                        <p:cTn id="19" dur="500"/>
                                        <p:tgtEl>
                                          <p:spTgt spid="238595">
                                            <p:txEl>
                                              <p:pRg st="4" end="4"/>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38595">
                                            <p:txEl>
                                              <p:pRg st="5" end="5"/>
                                            </p:txEl>
                                          </p:spTgt>
                                        </p:tgtEl>
                                        <p:attrNameLst>
                                          <p:attrName>style.visibility</p:attrName>
                                        </p:attrNameLst>
                                      </p:cBhvr>
                                      <p:to>
                                        <p:strVal val="visible"/>
                                      </p:to>
                                    </p:set>
                                    <p:animEffect transition="in" filter="checkerboard(across)">
                                      <p:cBhvr>
                                        <p:cTn id="23" dur="500"/>
                                        <p:tgtEl>
                                          <p:spTgt spid="23859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allAtOnce"/>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09700" y="1446628"/>
            <a:ext cx="9144000" cy="4800600"/>
          </a:xfrm>
          <a:solidFill>
            <a:schemeClr val="bg1"/>
          </a:solidFill>
          <a:ln>
            <a:noFill/>
            <a:miter lim="800000"/>
            <a:headEnd/>
            <a:tailEnd/>
          </a:ln>
        </p:spPr>
        <p:txBody>
          <a:bodyPr>
            <a:normAutofit fontScale="90000"/>
          </a:bodyPr>
          <a:lstStyle/>
          <a:p>
            <a:pPr algn="l" eaLnBrk="1" hangingPunct="1"/>
            <a:r>
              <a:rPr lang="en-US" altLang="en-US" sz="3600" b="1" dirty="0">
                <a:solidFill>
                  <a:srgbClr val="C00000"/>
                </a:solidFill>
                <a:latin typeface="Times New Roman" panose="02020603050405020304" pitchFamily="18" charset="0"/>
                <a:cs typeface="Times New Roman" panose="02020603050405020304" pitchFamily="18" charset="0"/>
              </a:rPr>
              <a:t>Câu </a:t>
            </a:r>
            <a:r>
              <a:rPr lang="en-US" altLang="en-US" sz="3600" b="1" dirty="0" smtClean="0">
                <a:solidFill>
                  <a:srgbClr val="C00000"/>
                </a:solidFill>
                <a:latin typeface="Times New Roman" panose="02020603050405020304" pitchFamily="18" charset="0"/>
                <a:cs typeface="Times New Roman" panose="02020603050405020304" pitchFamily="18" charset="0"/>
              </a:rPr>
              <a:t>10.</a:t>
            </a:r>
            <a:r>
              <a:rPr lang="es-ES_tradnl" altLang="en-US" sz="3600" b="1" dirty="0" smtClean="0">
                <a:solidFill>
                  <a:srgbClr val="C00000"/>
                </a:solidFill>
                <a:latin typeface="Times New Roman" panose="02020603050405020304" pitchFamily="18" charset="0"/>
                <a:cs typeface="Times New Roman" panose="02020603050405020304" pitchFamily="18" charset="0"/>
              </a:rPr>
              <a:t> </a:t>
            </a:r>
            <a:r>
              <a:rPr lang="es-ES_tradnl" altLang="en-US" sz="3600" b="1" dirty="0">
                <a:solidFill>
                  <a:srgbClr val="C00000"/>
                </a:solidFill>
                <a:latin typeface="Times New Roman" panose="02020603050405020304" pitchFamily="18" charset="0"/>
                <a:cs typeface="Times New Roman" panose="02020603050405020304" pitchFamily="18" charset="0"/>
              </a:rPr>
              <a:t>Tia X là bức xạ điện từ </a:t>
            </a:r>
            <a:r>
              <a:rPr lang="es-ES_tradnl" altLang="en-US" sz="3600" b="1" dirty="0" smtClean="0">
                <a:solidFill>
                  <a:srgbClr val="C00000"/>
                </a:solidFill>
                <a:latin typeface="Times New Roman" panose="02020603050405020304" pitchFamily="18" charset="0"/>
                <a:cs typeface="Times New Roman" panose="02020603050405020304" pitchFamily="18" charset="0"/>
              </a:rPr>
              <a:t>có</a:t>
            </a:r>
            <a:br>
              <a:rPr lang="es-ES_tradnl" altLang="en-US" sz="3600" b="1" dirty="0" smtClean="0">
                <a:solidFill>
                  <a:srgbClr val="C00000"/>
                </a:solidFill>
                <a:latin typeface="Times New Roman" panose="02020603050405020304" pitchFamily="18" charset="0"/>
                <a:cs typeface="Times New Roman" panose="02020603050405020304" pitchFamily="18" charset="0"/>
              </a:rPr>
            </a:br>
            <a:r>
              <a:rPr lang="en-US" altLang="en-US" sz="3600" dirty="0">
                <a:solidFill>
                  <a:srgbClr val="C00000"/>
                </a:solidFill>
                <a:latin typeface="Times New Roman" panose="02020603050405020304" pitchFamily="18" charset="0"/>
                <a:cs typeface="Times New Roman" panose="02020603050405020304" pitchFamily="18" charset="0"/>
              </a:rPr>
              <a:t/>
            </a:r>
            <a:br>
              <a:rPr lang="en-US" altLang="en-US" sz="3600" dirty="0">
                <a:solidFill>
                  <a:srgbClr val="C00000"/>
                </a:solidFill>
                <a:latin typeface="Times New Roman" panose="02020603050405020304" pitchFamily="18" charset="0"/>
                <a:cs typeface="Times New Roman" panose="02020603050405020304" pitchFamily="18" charset="0"/>
              </a:rPr>
            </a:br>
            <a:r>
              <a:rPr lang="es-ES_tradnl" altLang="en-US" sz="3600" dirty="0">
                <a:solidFill>
                  <a:srgbClr val="0033CC"/>
                </a:solidFill>
                <a:latin typeface="Times New Roman" panose="02020603050405020304" pitchFamily="18" charset="0"/>
                <a:cs typeface="Times New Roman" panose="02020603050405020304" pitchFamily="18" charset="0"/>
              </a:rPr>
              <a:t>A. bước sóng lớn hơn bước sóng tia hồng ngoại</a:t>
            </a:r>
            <a:r>
              <a:rPr lang="es-ES_tradnl" altLang="en-US" sz="3600" dirty="0" smtClean="0">
                <a:solidFill>
                  <a:srgbClr val="0033CC"/>
                </a:solidFill>
                <a:latin typeface="Times New Roman" panose="02020603050405020304" pitchFamily="18" charset="0"/>
                <a:cs typeface="Times New Roman" panose="02020603050405020304" pitchFamily="18" charset="0"/>
              </a:rPr>
              <a:t>.</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s-ES_tradnl" altLang="en-US" sz="3600" dirty="0" smtClean="0">
                <a:solidFill>
                  <a:srgbClr val="0033CC"/>
                </a:solidFill>
                <a:latin typeface="Times New Roman" panose="02020603050405020304" pitchFamily="18" charset="0"/>
                <a:cs typeface="Times New Roman" panose="02020603050405020304" pitchFamily="18" charset="0"/>
              </a:rPr>
              <a:t>         </a:t>
            </a:r>
            <a:r>
              <a:rPr lang="es-ES_tradnl" altLang="en-US" sz="3600" dirty="0">
                <a:solidFill>
                  <a:srgbClr val="0033CC"/>
                </a:solidFill>
                <a:latin typeface="Times New Roman" panose="02020603050405020304" pitchFamily="18" charset="0"/>
                <a:cs typeface="Times New Roman" panose="02020603050405020304" pitchFamily="18" charset="0"/>
              </a:rPr>
              <a:t/>
            </a:r>
            <a:br>
              <a:rPr lang="es-ES_tradnl" altLang="en-US" sz="3600" dirty="0">
                <a:solidFill>
                  <a:srgbClr val="0033CC"/>
                </a:solidFill>
                <a:latin typeface="Times New Roman" panose="02020603050405020304" pitchFamily="18" charset="0"/>
                <a:cs typeface="Times New Roman" panose="02020603050405020304" pitchFamily="18" charset="0"/>
              </a:rPr>
            </a:br>
            <a:r>
              <a:rPr lang="es-ES_tradnl" altLang="en-US" sz="3600" dirty="0">
                <a:solidFill>
                  <a:srgbClr val="0033CC"/>
                </a:solidFill>
                <a:latin typeface="Times New Roman" panose="02020603050405020304" pitchFamily="18" charset="0"/>
                <a:cs typeface="Times New Roman" panose="02020603050405020304" pitchFamily="18" charset="0"/>
              </a:rPr>
              <a:t>B. tần số nhỏ hơn tần số ánh sáng khả kiến</a:t>
            </a:r>
            <a:r>
              <a:rPr lang="es-ES_tradnl" altLang="en-US" sz="3600" dirty="0" smtClean="0">
                <a:solidFill>
                  <a:srgbClr val="0033CC"/>
                </a:solidFill>
                <a:latin typeface="Times New Roman" panose="02020603050405020304" pitchFamily="18" charset="0"/>
                <a:cs typeface="Times New Roman" panose="02020603050405020304" pitchFamily="18" charset="0"/>
              </a:rPr>
              <a:t>.</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n-US" altLang="en-US" sz="3600" dirty="0">
                <a:solidFill>
                  <a:srgbClr val="0033CC"/>
                </a:solidFill>
                <a:latin typeface="Times New Roman" panose="02020603050405020304" pitchFamily="18" charset="0"/>
                <a:cs typeface="Times New Roman" panose="02020603050405020304" pitchFamily="18" charset="0"/>
              </a:rPr>
              <a:t/>
            </a:r>
            <a:br>
              <a:rPr lang="en-US" altLang="en-US" sz="3600" dirty="0">
                <a:solidFill>
                  <a:srgbClr val="0033CC"/>
                </a:solidFill>
                <a:latin typeface="Times New Roman" panose="02020603050405020304" pitchFamily="18" charset="0"/>
                <a:cs typeface="Times New Roman" panose="02020603050405020304" pitchFamily="18" charset="0"/>
              </a:rPr>
            </a:br>
            <a:r>
              <a:rPr lang="es-ES_tradnl" altLang="en-US" sz="3600" dirty="0">
                <a:solidFill>
                  <a:srgbClr val="0033CC"/>
                </a:solidFill>
                <a:latin typeface="Times New Roman" panose="02020603050405020304" pitchFamily="18" charset="0"/>
                <a:cs typeface="Times New Roman" panose="02020603050405020304" pitchFamily="18" charset="0"/>
              </a:rPr>
              <a:t>C. bước sóng nhỏ hơn bước sóng tia tử ngoại.    </a:t>
            </a:r>
            <a:r>
              <a:rPr lang="es-ES_tradnl" altLang="en-US" sz="3600" dirty="0" smtClean="0">
                <a:solidFill>
                  <a:srgbClr val="0033CC"/>
                </a:solidFill>
                <a:latin typeface="Times New Roman" panose="02020603050405020304" pitchFamily="18" charset="0"/>
                <a:cs typeface="Times New Roman" panose="02020603050405020304" pitchFamily="18" charset="0"/>
              </a:rPr>
              <a:t>  </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s-ES_tradnl" altLang="en-US" sz="3600" dirty="0" smtClean="0">
                <a:solidFill>
                  <a:srgbClr val="0033CC"/>
                </a:solidFill>
                <a:latin typeface="Times New Roman" panose="02020603050405020304" pitchFamily="18" charset="0"/>
                <a:cs typeface="Times New Roman" panose="02020603050405020304" pitchFamily="18" charset="0"/>
              </a:rPr>
              <a:t/>
            </a:r>
            <a:br>
              <a:rPr lang="es-ES_tradnl" altLang="en-US" sz="3600" dirty="0" smtClean="0">
                <a:solidFill>
                  <a:srgbClr val="0033CC"/>
                </a:solidFill>
                <a:latin typeface="Times New Roman" panose="02020603050405020304" pitchFamily="18" charset="0"/>
                <a:cs typeface="Times New Roman" panose="02020603050405020304" pitchFamily="18" charset="0"/>
              </a:rPr>
            </a:br>
            <a:r>
              <a:rPr lang="es-ES_tradnl" altLang="en-US" sz="3600" dirty="0" smtClean="0">
                <a:solidFill>
                  <a:srgbClr val="0033CC"/>
                </a:solidFill>
                <a:latin typeface="Times New Roman" panose="02020603050405020304" pitchFamily="18" charset="0"/>
                <a:cs typeface="Times New Roman" panose="02020603050405020304" pitchFamily="18" charset="0"/>
              </a:rPr>
              <a:t>D</a:t>
            </a:r>
            <a:r>
              <a:rPr lang="es-ES_tradnl" altLang="en-US" sz="3600" dirty="0">
                <a:solidFill>
                  <a:srgbClr val="0033CC"/>
                </a:solidFill>
                <a:latin typeface="Times New Roman" panose="02020603050405020304" pitchFamily="18" charset="0"/>
                <a:cs typeface="Times New Roman" panose="02020603050405020304" pitchFamily="18" charset="0"/>
              </a:rPr>
              <a:t>. tần số nhỏ hơn tần số tia tử ngoại.</a:t>
            </a:r>
            <a:r>
              <a:rPr lang="en-US" altLang="en-US" sz="3600" dirty="0">
                <a:solidFill>
                  <a:srgbClr val="0033CC"/>
                </a:solidFill>
                <a:latin typeface="Times New Roman" panose="02020603050405020304" pitchFamily="18" charset="0"/>
                <a:cs typeface="Times New Roman" panose="02020603050405020304" pitchFamily="18" charset="0"/>
              </a:rPr>
              <a:t/>
            </a:r>
            <a:br>
              <a:rPr lang="en-US" altLang="en-US" sz="3600" dirty="0">
                <a:solidFill>
                  <a:srgbClr val="0033CC"/>
                </a:solidFill>
                <a:latin typeface="Times New Roman" panose="02020603050405020304" pitchFamily="18" charset="0"/>
                <a:cs typeface="Times New Roman" panose="02020603050405020304" pitchFamily="18" charset="0"/>
              </a:rPr>
            </a:br>
            <a:r>
              <a:rPr lang="en-US" altLang="en-US" sz="3600" dirty="0">
                <a:solidFill>
                  <a:srgbClr val="0033CC"/>
                </a:solidFill>
                <a:latin typeface="Times New Roman" panose="02020603050405020304" pitchFamily="18" charset="0"/>
                <a:cs typeface="Times New Roman" panose="02020603050405020304" pitchFamily="18" charset="0"/>
              </a:rPr>
              <a:t/>
            </a:r>
            <a:br>
              <a:rPr lang="en-US" altLang="en-US" sz="3600" dirty="0">
                <a:solidFill>
                  <a:srgbClr val="0033CC"/>
                </a:solidFill>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
            </a:r>
            <a:br>
              <a:rPr lang="en-US" altLang="en-US" sz="3600" dirty="0">
                <a:latin typeface="Times New Roman" panose="02020603050405020304" pitchFamily="18" charset="0"/>
                <a:cs typeface="Times New Roman" panose="02020603050405020304" pitchFamily="18" charset="0"/>
              </a:rPr>
            </a:b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5" name="Group 10"/>
          <p:cNvGrpSpPr>
            <a:grpSpLocks/>
          </p:cNvGrpSpPr>
          <p:nvPr/>
        </p:nvGrpSpPr>
        <p:grpSpPr bwMode="auto">
          <a:xfrm>
            <a:off x="1524000" y="11113"/>
            <a:ext cx="9144000" cy="641350"/>
            <a:chOff x="0" y="0"/>
            <a:chExt cx="5760" cy="404"/>
          </a:xfrm>
        </p:grpSpPr>
        <p:sp>
          <p:nvSpPr>
            <p:cNvPr id="6"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7"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8" name="Smiley Face 7"/>
          <p:cNvSpPr/>
          <p:nvPr/>
        </p:nvSpPr>
        <p:spPr>
          <a:xfrm>
            <a:off x="1137138" y="3495064"/>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766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488" y="1073293"/>
            <a:ext cx="5037490" cy="553998"/>
          </a:xfrm>
          <a:prstGeom prst="rect">
            <a:avLst/>
          </a:prstGeom>
          <a:noFill/>
        </p:spPr>
        <p:txBody>
          <a:bodyPr wrap="square" rtlCol="0">
            <a:spAutoFit/>
          </a:bodyPr>
          <a:lstStyle/>
          <a:p>
            <a:r>
              <a:rPr lang="en-US" sz="3000" b="1" dirty="0" smtClean="0">
                <a:solidFill>
                  <a:srgbClr val="FF0066"/>
                </a:solidFill>
                <a:latin typeface="Times New Roman" panose="02020603050405020304" pitchFamily="18" charset="0"/>
                <a:cs typeface="Times New Roman" panose="02020603050405020304" pitchFamily="18" charset="0"/>
              </a:rPr>
              <a:t>I. Máy quang phổ lăng kính</a:t>
            </a:r>
            <a:endParaRPr lang="en-US" sz="3000" b="1" dirty="0">
              <a:solidFill>
                <a:srgbClr val="FF0066"/>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43205"/>
            <a:ext cx="4421945" cy="630942"/>
          </a:xfrm>
          <a:prstGeom prst="rect">
            <a:avLst/>
          </a:prstGeom>
        </p:spPr>
        <p:txBody>
          <a:bodyPr wrap="square">
            <a:spAutoFit/>
          </a:bodyPr>
          <a:lstStyle/>
          <a:p>
            <a:r>
              <a:rPr lang="en-US" sz="3500" b="1" dirty="0" smtClean="0">
                <a:solidFill>
                  <a:schemeClr val="tx1">
                    <a:lumMod val="65000"/>
                    <a:lumOff val="35000"/>
                  </a:schemeClr>
                </a:solidFill>
                <a:latin typeface="Times New Roman" panose="02020603050405020304" pitchFamily="18" charset="0"/>
                <a:cs typeface="Times New Roman" panose="02020603050405020304" pitchFamily="18" charset="0"/>
              </a:rPr>
              <a:t>NỘI DUNG CHÍNH</a:t>
            </a:r>
            <a:endParaRPr lang="en-US" sz="35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19107" y="2290129"/>
            <a:ext cx="6592510" cy="1772793"/>
          </a:xfrm>
          <a:prstGeom prst="rect">
            <a:avLst/>
          </a:prstGeom>
          <a:noFill/>
        </p:spPr>
        <p:txBody>
          <a:bodyPr wrap="square" rtlCol="0">
            <a:spAutoFit/>
          </a:bodyPr>
          <a:lstStyle/>
          <a:p>
            <a:pPr>
              <a:lnSpc>
                <a:spcPct val="130000"/>
              </a:lnSpc>
            </a:pPr>
            <a:r>
              <a:rPr lang="en-US" sz="2800" b="1" dirty="0" smtClean="0">
                <a:solidFill>
                  <a:srgbClr val="0033CC"/>
                </a:solidFill>
                <a:latin typeface="Times New Roman" panose="02020603050405020304" pitchFamily="18" charset="0"/>
                <a:cs typeface="Times New Roman" panose="02020603050405020304" pitchFamily="18" charset="0"/>
              </a:rPr>
              <a:t>Quang phổ liên tục.</a:t>
            </a:r>
          </a:p>
          <a:p>
            <a:pPr>
              <a:lnSpc>
                <a:spcPct val="130000"/>
              </a:lnSpc>
            </a:pPr>
            <a:r>
              <a:rPr lang="en-US" sz="2800" b="1" dirty="0" smtClean="0">
                <a:solidFill>
                  <a:srgbClr val="0033CC"/>
                </a:solidFill>
                <a:latin typeface="Times New Roman" panose="02020603050405020304" pitchFamily="18" charset="0"/>
                <a:cs typeface="Times New Roman" panose="02020603050405020304" pitchFamily="18" charset="0"/>
              </a:rPr>
              <a:t>Quang phổ vạch phát xạ. </a:t>
            </a:r>
          </a:p>
          <a:p>
            <a:pPr>
              <a:lnSpc>
                <a:spcPct val="130000"/>
              </a:lnSpc>
            </a:pPr>
            <a:r>
              <a:rPr lang="en-US" sz="2800" b="1" dirty="0" smtClean="0">
                <a:solidFill>
                  <a:srgbClr val="0033CC"/>
                </a:solidFill>
                <a:latin typeface="Times New Roman" panose="02020603050405020304" pitchFamily="18" charset="0"/>
                <a:cs typeface="Times New Roman" panose="02020603050405020304" pitchFamily="18" charset="0"/>
              </a:rPr>
              <a:t>Quang phổ hấp thụ</a:t>
            </a:r>
            <a:r>
              <a:rPr lang="en-US" sz="2000" b="1" dirty="0" smtClean="0">
                <a:solidFill>
                  <a:srgbClr val="0033CC"/>
                </a:solidFill>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190791" y="2681215"/>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55480" y="4504198"/>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484055" y="530742"/>
            <a:ext cx="5458264" cy="1772793"/>
          </a:xfrm>
          <a:prstGeom prst="rect">
            <a:avLst/>
          </a:prstGeom>
          <a:noFill/>
        </p:spPr>
        <p:txBody>
          <a:bodyPr wrap="square" rtlCol="0">
            <a:spAutoFit/>
          </a:bodyPr>
          <a:lstStyle/>
          <a:p>
            <a:pPr>
              <a:lnSpc>
                <a:spcPct val="130000"/>
              </a:lnSpc>
            </a:pPr>
            <a:r>
              <a:rPr lang="en-US" sz="2800" b="1" dirty="0" smtClean="0">
                <a:solidFill>
                  <a:srgbClr val="FF0066"/>
                </a:solidFill>
                <a:latin typeface="Times New Roman" panose="02020603050405020304" pitchFamily="18" charset="0"/>
                <a:cs typeface="Times New Roman" panose="02020603050405020304" pitchFamily="18" charset="0"/>
              </a:rPr>
              <a:t>Định nghĩa</a:t>
            </a:r>
          </a:p>
          <a:p>
            <a:pPr>
              <a:lnSpc>
                <a:spcPct val="130000"/>
              </a:lnSpc>
            </a:pPr>
            <a:r>
              <a:rPr lang="en-US" sz="2800" b="1" dirty="0" smtClean="0">
                <a:solidFill>
                  <a:srgbClr val="FF0066"/>
                </a:solidFill>
                <a:latin typeface="Times New Roman" panose="02020603050405020304" pitchFamily="18" charset="0"/>
                <a:cs typeface="Times New Roman" panose="02020603050405020304" pitchFamily="18" charset="0"/>
              </a:rPr>
              <a:t>Nguyên tắc hoạt động.</a:t>
            </a:r>
          </a:p>
          <a:p>
            <a:pPr>
              <a:lnSpc>
                <a:spcPct val="130000"/>
              </a:lnSpc>
            </a:pPr>
            <a:r>
              <a:rPr lang="en-US" sz="2800" b="1" dirty="0" smtClean="0">
                <a:solidFill>
                  <a:srgbClr val="FF0066"/>
                </a:solidFill>
                <a:latin typeface="Times New Roman" panose="02020603050405020304" pitchFamily="18" charset="0"/>
                <a:cs typeface="Times New Roman" panose="02020603050405020304" pitchFamily="18" charset="0"/>
              </a:rPr>
              <a:t>Cấu tạo</a:t>
            </a:r>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86988" y="4049516"/>
            <a:ext cx="5231674" cy="1772793"/>
          </a:xfrm>
          <a:prstGeom prst="rect">
            <a:avLst/>
          </a:prstGeom>
          <a:noFill/>
        </p:spPr>
        <p:txBody>
          <a:bodyPr wrap="square" rtlCol="0">
            <a:spAutoFit/>
          </a:bodyPr>
          <a:lstStyle/>
          <a:p>
            <a:pPr>
              <a:lnSpc>
                <a:spcPct val="130000"/>
              </a:lnSpc>
            </a:pPr>
            <a:r>
              <a:rPr lang="en-US" sz="2800" b="1" dirty="0" smtClean="0">
                <a:solidFill>
                  <a:srgbClr val="C00000"/>
                </a:solidFill>
                <a:latin typeface="Times New Roman" panose="02020603050405020304" pitchFamily="18" charset="0"/>
                <a:cs typeface="Times New Roman" panose="02020603050405020304" pitchFamily="18" charset="0"/>
              </a:rPr>
              <a:t>	Tia hồng ngoại</a:t>
            </a:r>
          </a:p>
          <a:p>
            <a:pPr>
              <a:lnSpc>
                <a:spcPct val="130000"/>
              </a:lnSpc>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Tia tử ngoại</a:t>
            </a:r>
          </a:p>
          <a:p>
            <a:pPr>
              <a:lnSpc>
                <a:spcPct val="130000"/>
              </a:lnSpc>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Tia Rơnghen (Tia X)</a:t>
            </a:r>
            <a:endParaRPr lang="en-US" sz="2800" b="1" dirty="0">
              <a:solidFill>
                <a:srgbClr val="C0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4783015" y="931298"/>
            <a:ext cx="746425" cy="47504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83015" y="1406341"/>
            <a:ext cx="701040" cy="536612"/>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83015" y="1393279"/>
            <a:ext cx="701040" cy="1473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03430" y="2719891"/>
            <a:ext cx="1480625" cy="25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23862" y="2987299"/>
            <a:ext cx="1495245" cy="217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03430" y="2979273"/>
            <a:ext cx="1480625" cy="67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89012" y="4405393"/>
            <a:ext cx="1423181" cy="4193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89012" y="4825671"/>
            <a:ext cx="1423181" cy="5718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89012" y="4824789"/>
            <a:ext cx="1423181" cy="1346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7893" y="5944775"/>
            <a:ext cx="4545122" cy="553998"/>
          </a:xfrm>
          <a:prstGeom prst="rect">
            <a:avLst/>
          </a:prstGeom>
          <a:noFill/>
        </p:spPr>
        <p:txBody>
          <a:bodyPr wrap="square" rtlCol="0">
            <a:spAutoFit/>
          </a:bodyPr>
          <a:lstStyle/>
          <a:p>
            <a:r>
              <a:rPr lang="en-US" sz="3000" b="1" dirty="0" smtClean="0">
                <a:solidFill>
                  <a:srgbClr val="009900"/>
                </a:solidFill>
                <a:latin typeface="Times New Roman" panose="02020603050405020304" pitchFamily="18" charset="0"/>
                <a:cs typeface="Times New Roman" panose="02020603050405020304" pitchFamily="18" charset="0"/>
              </a:rPr>
              <a:t>IV. Thang sóng điện từ</a:t>
            </a:r>
            <a:endParaRPr lang="en-US" sz="30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051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heckerboard(across)">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barn(inVertical)">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barn(inVertical)">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barn(inVertical)">
                                      <p:cBhvr>
                                        <p:cTn id="48" dur="500"/>
                                        <p:tgtEl>
                                          <p:spTgt spid="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barn(inVertical)">
                                      <p:cBhvr>
                                        <p:cTn id="64" dur="500"/>
                                        <p:tgtEl>
                                          <p:spTgt spid="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Effect transition="in" filter="barn(inVertical)">
                                      <p:cBhvr>
                                        <p:cTn id="69" dur="500"/>
                                        <p:tgtEl>
                                          <p:spTgt spid="6">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6">
                                            <p:txEl>
                                              <p:pRg st="2" end="2"/>
                                            </p:txEl>
                                          </p:spTgt>
                                        </p:tgtEl>
                                        <p:attrNameLst>
                                          <p:attrName>style.visibility</p:attrName>
                                        </p:attrNameLst>
                                      </p:cBhvr>
                                      <p:to>
                                        <p:strVal val="visible"/>
                                      </p:to>
                                    </p:set>
                                    <p:animEffect transition="in" filter="barn(inVertical)">
                                      <p:cBhvr>
                                        <p:cTn id="74" dur="500"/>
                                        <p:tgtEl>
                                          <p:spTgt spid="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arn(inVertical)">
                                      <p:cBhvr>
                                        <p:cTn id="79" dur="500"/>
                                        <p:tgtEl>
                                          <p:spTgt spid="22"/>
                                        </p:tgtEl>
                                      </p:cBhvr>
                                    </p:animEffect>
                                  </p:childTnLst>
                                </p:cTn>
                              </p:par>
                              <p:par>
                                <p:cTn id="80" presetID="16" presetClass="entr" presetSubtype="21"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par>
                                <p:cTn id="83" presetID="16" presetClass="entr" presetSubtype="21"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arn(inVertical)">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9">
                                            <p:txEl>
                                              <p:pRg st="0" end="0"/>
                                            </p:txEl>
                                          </p:spTgt>
                                        </p:tgtEl>
                                        <p:attrNameLst>
                                          <p:attrName>style.visibility</p:attrName>
                                        </p:attrNameLst>
                                      </p:cBhvr>
                                      <p:to>
                                        <p:strVal val="visible"/>
                                      </p:to>
                                    </p:set>
                                    <p:animEffect transition="in" filter="barn(inVertical)">
                                      <p:cBhvr>
                                        <p:cTn id="90" dur="500"/>
                                        <p:tgtEl>
                                          <p:spTgt spid="9">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animEffect transition="in" filter="barn(inVertical)">
                                      <p:cBhvr>
                                        <p:cTn id="95" dur="500"/>
                                        <p:tgtEl>
                                          <p:spTgt spid="9">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9">
                                            <p:txEl>
                                              <p:pRg st="2" end="2"/>
                                            </p:txEl>
                                          </p:spTgt>
                                        </p:tgtEl>
                                        <p:attrNameLst>
                                          <p:attrName>style.visibility</p:attrName>
                                        </p:attrNameLst>
                                      </p:cBhvr>
                                      <p:to>
                                        <p:strVal val="visible"/>
                                      </p:to>
                                    </p:set>
                                    <p:animEffect transition="in" filter="barn(inVertical)">
                                      <p:cBhvr>
                                        <p:cTn id="10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94118" y="990160"/>
            <a:ext cx="10761784"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pPr>
            <a:r>
              <a:rPr lang="en-US" altLang="en-US" sz="3200" b="1" dirty="0">
                <a:solidFill>
                  <a:srgbClr val="C00000"/>
                </a:solidFill>
              </a:rPr>
              <a:t>Câu </a:t>
            </a:r>
            <a:r>
              <a:rPr lang="en-US" altLang="en-US" sz="3200" b="1" dirty="0" smtClean="0">
                <a:solidFill>
                  <a:srgbClr val="C00000"/>
                </a:solidFill>
              </a:rPr>
              <a:t>11. Phát </a:t>
            </a:r>
            <a:r>
              <a:rPr lang="en-US" altLang="en-US" sz="3200" b="1" dirty="0">
                <a:solidFill>
                  <a:srgbClr val="C00000"/>
                </a:solidFill>
              </a:rPr>
              <a:t>biểu nào sau đây là </a:t>
            </a:r>
            <a:r>
              <a:rPr lang="en-US" altLang="en-US" sz="3200" b="1" i="1" u="sng" dirty="0">
                <a:solidFill>
                  <a:srgbClr val="C00000"/>
                </a:solidFill>
              </a:rPr>
              <a:t>không đúng</a:t>
            </a:r>
            <a:r>
              <a:rPr lang="en-US" altLang="en-US" sz="3200" b="1" dirty="0" smtClean="0">
                <a:solidFill>
                  <a:srgbClr val="C00000"/>
                </a:solidFill>
              </a:rPr>
              <a:t>?</a:t>
            </a:r>
            <a:endParaRPr lang="en-US" altLang="en-US" sz="3200" b="1" dirty="0">
              <a:solidFill>
                <a:srgbClr val="C00000"/>
              </a:solidFill>
            </a:endParaRPr>
          </a:p>
          <a:p>
            <a:pPr eaLnBrk="1" hangingPunct="1">
              <a:lnSpc>
                <a:spcPct val="130000"/>
              </a:lnSpc>
            </a:pPr>
            <a:r>
              <a:rPr lang="en-US" altLang="en-US" sz="3200" dirty="0">
                <a:solidFill>
                  <a:srgbClr val="0033CC"/>
                </a:solidFill>
              </a:rPr>
              <a:t>A. Tia X và tia tử ngoại đều có bản chất là sóng điện từ.</a:t>
            </a:r>
          </a:p>
          <a:p>
            <a:pPr eaLnBrk="1" hangingPunct="1">
              <a:lnSpc>
                <a:spcPct val="130000"/>
              </a:lnSpc>
            </a:pPr>
            <a:r>
              <a:rPr lang="en-US" altLang="en-US" sz="3200" dirty="0">
                <a:solidFill>
                  <a:srgbClr val="0033CC"/>
                </a:solidFill>
              </a:rPr>
              <a:t>B. Tia X và tia tử ngoại đều tác dụng mạnh lên kính ảnh.</a:t>
            </a:r>
          </a:p>
          <a:p>
            <a:pPr eaLnBrk="1" hangingPunct="1">
              <a:lnSpc>
                <a:spcPct val="130000"/>
              </a:lnSpc>
            </a:pPr>
            <a:r>
              <a:rPr lang="en-US" altLang="en-US" sz="3200" dirty="0">
                <a:solidFill>
                  <a:srgbClr val="0033CC"/>
                </a:solidFill>
              </a:rPr>
              <a:t>C. Tia X và tia tử ngoại đều kích thích một số chất phát quang.</a:t>
            </a:r>
          </a:p>
          <a:p>
            <a:pPr eaLnBrk="1" hangingPunct="1">
              <a:lnSpc>
                <a:spcPct val="130000"/>
              </a:lnSpc>
            </a:pPr>
            <a:r>
              <a:rPr lang="en-US" altLang="en-US" sz="3200" dirty="0">
                <a:solidFill>
                  <a:srgbClr val="0033CC"/>
                </a:solidFill>
              </a:rPr>
              <a:t>D. Tia X và tia tử ngoại đều bị lệch khi đi qua một điện trường mạnh</a:t>
            </a:r>
          </a:p>
        </p:txBody>
      </p:sp>
      <p:grpSp>
        <p:nvGrpSpPr>
          <p:cNvPr id="5" name="Group 10"/>
          <p:cNvGrpSpPr>
            <a:grpSpLocks/>
          </p:cNvGrpSpPr>
          <p:nvPr/>
        </p:nvGrpSpPr>
        <p:grpSpPr bwMode="auto">
          <a:xfrm>
            <a:off x="1524000" y="11113"/>
            <a:ext cx="9144000" cy="641350"/>
            <a:chOff x="0" y="0"/>
            <a:chExt cx="5760" cy="404"/>
          </a:xfrm>
        </p:grpSpPr>
        <p:sp>
          <p:nvSpPr>
            <p:cNvPr id="6"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8"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9" name="Smiley Face 8"/>
          <p:cNvSpPr/>
          <p:nvPr/>
        </p:nvSpPr>
        <p:spPr>
          <a:xfrm>
            <a:off x="750277" y="3521076"/>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29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1171135" y="1037006"/>
            <a:ext cx="9342706" cy="3933384"/>
          </a:xfrm>
          <a:prstGeom prst="rect">
            <a:avLst/>
          </a:prstGeom>
          <a:noFill/>
        </p:spPr>
        <p:txBody>
          <a:bodyPr wrap="square">
            <a:spAutoFit/>
          </a:bodyPr>
          <a:lstStyle/>
          <a:p>
            <a:pPr>
              <a:lnSpc>
                <a:spcPct val="130000"/>
              </a:lnSpc>
              <a:defRPr/>
            </a:pPr>
            <a:r>
              <a:rPr lang="en-US" sz="3200" b="1" dirty="0">
                <a:solidFill>
                  <a:srgbClr val="C00000"/>
                </a:solidFill>
                <a:latin typeface="Times New Roman" panose="02020603050405020304" pitchFamily="18" charset="0"/>
                <a:cs typeface="Times New Roman" panose="02020603050405020304" pitchFamily="18" charset="0"/>
              </a:rPr>
              <a:t>Câu </a:t>
            </a:r>
            <a:r>
              <a:rPr lang="en-US" sz="3200" b="1" dirty="0" smtClean="0">
                <a:solidFill>
                  <a:srgbClr val="C00000"/>
                </a:solidFill>
                <a:latin typeface="Times New Roman" panose="02020603050405020304" pitchFamily="18" charset="0"/>
                <a:cs typeface="Times New Roman" panose="02020603050405020304" pitchFamily="18" charset="0"/>
              </a:rPr>
              <a:t>12. </a:t>
            </a:r>
            <a:r>
              <a:rPr lang="fr-FR" sz="3200" b="1" dirty="0" err="1">
                <a:solidFill>
                  <a:srgbClr val="C00000"/>
                </a:solidFill>
                <a:latin typeface="Times New Roman" panose="02020603050405020304" pitchFamily="18" charset="0"/>
                <a:cs typeface="Times New Roman" panose="02020603050405020304" pitchFamily="18" charset="0"/>
              </a:rPr>
              <a:t>Chọn</a:t>
            </a:r>
            <a:r>
              <a:rPr lang="fr-FR" sz="3200" b="1" dirty="0">
                <a:solidFill>
                  <a:srgbClr val="C00000"/>
                </a:solidFill>
                <a:latin typeface="Times New Roman" panose="02020603050405020304" pitchFamily="18" charset="0"/>
                <a:cs typeface="Times New Roman" panose="02020603050405020304" pitchFamily="18" charset="0"/>
              </a:rPr>
              <a:t> </a:t>
            </a:r>
            <a:r>
              <a:rPr lang="fr-FR" sz="3200" b="1" dirty="0" err="1">
                <a:solidFill>
                  <a:srgbClr val="C00000"/>
                </a:solidFill>
                <a:latin typeface="Times New Roman" panose="02020603050405020304" pitchFamily="18" charset="0"/>
                <a:cs typeface="Times New Roman" panose="02020603050405020304" pitchFamily="18" charset="0"/>
              </a:rPr>
              <a:t>câu</a:t>
            </a:r>
            <a:r>
              <a:rPr lang="fr-FR" sz="3200" b="1" dirty="0">
                <a:solidFill>
                  <a:srgbClr val="C00000"/>
                </a:solidFill>
                <a:latin typeface="Times New Roman" panose="02020603050405020304" pitchFamily="18" charset="0"/>
                <a:cs typeface="Times New Roman" panose="02020603050405020304" pitchFamily="18" charset="0"/>
              </a:rPr>
              <a:t> </a:t>
            </a:r>
            <a:r>
              <a:rPr lang="fr-FR" sz="3200" b="1" i="1" u="sng" dirty="0" err="1">
                <a:solidFill>
                  <a:srgbClr val="C00000"/>
                </a:solidFill>
                <a:latin typeface="Times New Roman" panose="02020603050405020304" pitchFamily="18" charset="0"/>
                <a:cs typeface="Times New Roman" panose="02020603050405020304" pitchFamily="18" charset="0"/>
              </a:rPr>
              <a:t>không</a:t>
            </a:r>
            <a:r>
              <a:rPr lang="fr-FR" sz="3200" b="1" i="1" u="sng" dirty="0">
                <a:solidFill>
                  <a:srgbClr val="C00000"/>
                </a:solidFill>
                <a:latin typeface="Times New Roman" panose="02020603050405020304" pitchFamily="18" charset="0"/>
                <a:cs typeface="Times New Roman" panose="02020603050405020304" pitchFamily="18" charset="0"/>
              </a:rPr>
              <a:t> </a:t>
            </a:r>
            <a:r>
              <a:rPr lang="fr-FR" sz="3200" b="1" i="1" u="sng" dirty="0" err="1">
                <a:solidFill>
                  <a:srgbClr val="C00000"/>
                </a:solidFill>
                <a:latin typeface="Times New Roman" panose="02020603050405020304" pitchFamily="18" charset="0"/>
                <a:cs typeface="Times New Roman" panose="02020603050405020304" pitchFamily="18" charset="0"/>
              </a:rPr>
              <a:t>đúng</a:t>
            </a:r>
            <a:r>
              <a:rPr lang="fr-FR" sz="3200" b="1" dirty="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a:p>
            <a:pPr marL="514350" indent="-514350">
              <a:lnSpc>
                <a:spcPct val="130000"/>
              </a:lnSpc>
              <a:buFontTx/>
              <a:buAutoNum type="alphaUcPeriod"/>
              <a:defRPr/>
            </a:pPr>
            <a:r>
              <a:rPr lang="fr-FR" sz="3200" dirty="0" smtClean="0">
                <a:solidFill>
                  <a:srgbClr val="0033CC"/>
                </a:solidFill>
                <a:latin typeface="Times New Roman" panose="02020603050405020304" pitchFamily="18" charset="0"/>
                <a:cs typeface="Times New Roman" panose="02020603050405020304" pitchFamily="18" charset="0"/>
              </a:rPr>
              <a:t>Tia X có khả năng xuyên qua một lá nhôm mỏng.     </a:t>
            </a:r>
          </a:p>
          <a:p>
            <a:pPr marL="514350" indent="-514350">
              <a:lnSpc>
                <a:spcPct val="130000"/>
              </a:lnSpc>
              <a:defRPr/>
            </a:pPr>
            <a:r>
              <a:rPr lang="fr-FR" sz="3200" dirty="0" smtClean="0">
                <a:solidFill>
                  <a:srgbClr val="0033CC"/>
                </a:solidFill>
                <a:latin typeface="Times New Roman" panose="02020603050405020304" pitchFamily="18" charset="0"/>
                <a:cs typeface="Times New Roman" panose="02020603050405020304" pitchFamily="18" charset="0"/>
              </a:rPr>
              <a:t>B. Tia </a:t>
            </a:r>
            <a:r>
              <a:rPr lang="fr-FR" sz="3200" dirty="0">
                <a:solidFill>
                  <a:srgbClr val="0033CC"/>
                </a:solidFill>
                <a:latin typeface="Times New Roman" panose="02020603050405020304" pitchFamily="18" charset="0"/>
                <a:cs typeface="Times New Roman" panose="02020603050405020304" pitchFamily="18" charset="0"/>
              </a:rPr>
              <a:t>X có tác dụng mạnh lên kính ảnh.</a:t>
            </a:r>
            <a:endParaRPr lang="en-US" sz="3200" dirty="0">
              <a:solidFill>
                <a:srgbClr val="0033CC"/>
              </a:solidFill>
              <a:latin typeface="Times New Roman" panose="02020603050405020304" pitchFamily="18" charset="0"/>
              <a:cs typeface="Times New Roman" panose="02020603050405020304" pitchFamily="18" charset="0"/>
            </a:endParaRPr>
          </a:p>
          <a:p>
            <a:pPr>
              <a:lnSpc>
                <a:spcPct val="130000"/>
              </a:lnSpc>
              <a:defRPr/>
            </a:pPr>
            <a:r>
              <a:rPr lang="fr-FR" sz="3200" dirty="0">
                <a:solidFill>
                  <a:srgbClr val="0033CC"/>
                </a:solidFill>
                <a:latin typeface="Times New Roman" panose="02020603050405020304" pitchFamily="18" charset="0"/>
                <a:cs typeface="Times New Roman" panose="02020603050405020304" pitchFamily="18" charset="0"/>
              </a:rPr>
              <a:t>C. </a:t>
            </a:r>
            <a:r>
              <a:rPr lang="fr-FR" sz="3200" dirty="0" smtClean="0">
                <a:solidFill>
                  <a:srgbClr val="0033CC"/>
                </a:solidFill>
                <a:latin typeface="Times New Roman" panose="02020603050405020304" pitchFamily="18" charset="0"/>
                <a:cs typeface="Times New Roman" panose="02020603050405020304" pitchFamily="18" charset="0"/>
              </a:rPr>
              <a:t>Tia </a:t>
            </a:r>
            <a:r>
              <a:rPr lang="fr-FR" sz="3200" dirty="0">
                <a:solidFill>
                  <a:srgbClr val="0033CC"/>
                </a:solidFill>
                <a:latin typeface="Times New Roman" panose="02020603050405020304" pitchFamily="18" charset="0"/>
                <a:cs typeface="Times New Roman" panose="02020603050405020304" pitchFamily="18" charset="0"/>
              </a:rPr>
              <a:t>X là bức xạ có thể trông thấy được vì nó làm cho một số chất phát quang.</a:t>
            </a:r>
            <a:endParaRPr lang="en-US" sz="3200" dirty="0">
              <a:solidFill>
                <a:srgbClr val="0033CC"/>
              </a:solidFill>
              <a:latin typeface="Times New Roman" panose="02020603050405020304" pitchFamily="18" charset="0"/>
              <a:cs typeface="Times New Roman" panose="02020603050405020304" pitchFamily="18" charset="0"/>
            </a:endParaRPr>
          </a:p>
          <a:p>
            <a:pPr>
              <a:lnSpc>
                <a:spcPct val="130000"/>
              </a:lnSpc>
              <a:defRPr/>
            </a:pPr>
            <a:r>
              <a:rPr lang="fr-FR" sz="3200" dirty="0" smtClean="0">
                <a:solidFill>
                  <a:srgbClr val="0033CC"/>
                </a:solidFill>
                <a:latin typeface="Times New Roman" panose="02020603050405020304" pitchFamily="18" charset="0"/>
                <a:cs typeface="Times New Roman" panose="02020603050405020304" pitchFamily="18" charset="0"/>
              </a:rPr>
              <a:t>D. Tia X là bức xạ có hại đối với sức khoẻ con người.</a:t>
            </a:r>
            <a:endParaRPr lang="en-US" sz="3200" dirty="0">
              <a:solidFill>
                <a:srgbClr val="0033CC"/>
              </a:solidFill>
              <a:latin typeface="Times New Roman" panose="02020603050405020304" pitchFamily="18" charset="0"/>
              <a:cs typeface="Times New Roman" panose="02020603050405020304" pitchFamily="18" charset="0"/>
            </a:endParaRPr>
          </a:p>
        </p:txBody>
      </p:sp>
      <p:grpSp>
        <p:nvGrpSpPr>
          <p:cNvPr id="6" name="Group 10"/>
          <p:cNvGrpSpPr>
            <a:grpSpLocks/>
          </p:cNvGrpSpPr>
          <p:nvPr/>
        </p:nvGrpSpPr>
        <p:grpSpPr bwMode="auto">
          <a:xfrm>
            <a:off x="1524000" y="11113"/>
            <a:ext cx="9144000" cy="641350"/>
            <a:chOff x="0" y="0"/>
            <a:chExt cx="5760" cy="404"/>
          </a:xfrm>
        </p:grpSpPr>
        <p:sp>
          <p:nvSpPr>
            <p:cNvPr id="8"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9"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10" name="Smiley Face 9"/>
          <p:cNvSpPr/>
          <p:nvPr/>
        </p:nvSpPr>
        <p:spPr>
          <a:xfrm>
            <a:off x="951420" y="3021918"/>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02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49569" y="1031874"/>
            <a:ext cx="10292862"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30000"/>
              </a:lnSpc>
            </a:pPr>
            <a:r>
              <a:rPr lang="en-US" altLang="en-US" sz="3200" b="1" dirty="0">
                <a:solidFill>
                  <a:srgbClr val="C00000"/>
                </a:solidFill>
              </a:rPr>
              <a:t>Câu </a:t>
            </a:r>
            <a:r>
              <a:rPr lang="en-US" altLang="en-US" sz="3200" b="1" dirty="0" smtClean="0">
                <a:solidFill>
                  <a:srgbClr val="C00000"/>
                </a:solidFill>
              </a:rPr>
              <a:t>13. </a:t>
            </a:r>
            <a:r>
              <a:rPr lang="fr-FR" altLang="en-US" sz="3200" b="1" dirty="0">
                <a:solidFill>
                  <a:srgbClr val="C00000"/>
                </a:solidFill>
              </a:rPr>
              <a:t>Nhận xét nào sau đây là </a:t>
            </a:r>
            <a:r>
              <a:rPr lang="fr-FR" altLang="en-US" sz="3200" b="1" i="1" dirty="0">
                <a:solidFill>
                  <a:srgbClr val="C00000"/>
                </a:solidFill>
              </a:rPr>
              <a:t>đúng</a:t>
            </a:r>
            <a:r>
              <a:rPr lang="fr-FR" altLang="en-US" sz="3200" b="1" dirty="0">
                <a:solidFill>
                  <a:srgbClr val="C00000"/>
                </a:solidFill>
              </a:rPr>
              <a:t>? </a:t>
            </a:r>
            <a:r>
              <a:rPr lang="en-US" altLang="en-US" sz="3200" b="1" dirty="0">
                <a:solidFill>
                  <a:srgbClr val="C00000"/>
                </a:solidFill>
              </a:rPr>
              <a:t>Tia hồng ngoại, ánh sáng nhìn thấy được, tia tử ngoại, tia Rơnghen và tia gamma đều là:  </a:t>
            </a:r>
          </a:p>
          <a:p>
            <a:pPr eaLnBrk="1" hangingPunct="1">
              <a:lnSpc>
                <a:spcPct val="130000"/>
              </a:lnSpc>
            </a:pPr>
            <a:r>
              <a:rPr lang="en-US" altLang="en-US" sz="3200" dirty="0">
                <a:solidFill>
                  <a:srgbClr val="0033CC"/>
                </a:solidFill>
              </a:rPr>
              <a:t>A</a:t>
            </a:r>
            <a:r>
              <a:rPr lang="en-US" altLang="en-US" sz="3200" dirty="0" smtClean="0">
                <a:solidFill>
                  <a:srgbClr val="0033CC"/>
                </a:solidFill>
              </a:rPr>
              <a:t>. sóng </a:t>
            </a:r>
            <a:r>
              <a:rPr lang="en-US" altLang="en-US" sz="3200" dirty="0">
                <a:solidFill>
                  <a:srgbClr val="0033CC"/>
                </a:solidFill>
              </a:rPr>
              <a:t>cơ học có bước sóng khác nhau. 	 </a:t>
            </a:r>
          </a:p>
          <a:p>
            <a:pPr eaLnBrk="1" hangingPunct="1">
              <a:lnSpc>
                <a:spcPct val="130000"/>
              </a:lnSpc>
            </a:pPr>
            <a:r>
              <a:rPr lang="en-US" altLang="en-US" sz="3200" dirty="0">
                <a:solidFill>
                  <a:srgbClr val="0033CC"/>
                </a:solidFill>
              </a:rPr>
              <a:t>B</a:t>
            </a:r>
            <a:r>
              <a:rPr lang="en-US" altLang="en-US" sz="3200" dirty="0" smtClean="0">
                <a:solidFill>
                  <a:srgbClr val="0033CC"/>
                </a:solidFill>
              </a:rPr>
              <a:t>. sóng </a:t>
            </a:r>
            <a:r>
              <a:rPr lang="en-US" altLang="en-US" sz="3200" dirty="0">
                <a:solidFill>
                  <a:srgbClr val="0033CC"/>
                </a:solidFill>
              </a:rPr>
              <a:t>vô tuyến có bước sóng khác nhau.</a:t>
            </a:r>
          </a:p>
          <a:p>
            <a:pPr eaLnBrk="1" hangingPunct="1">
              <a:lnSpc>
                <a:spcPct val="130000"/>
              </a:lnSpc>
            </a:pPr>
            <a:r>
              <a:rPr lang="en-US" altLang="en-US" sz="3200" dirty="0">
                <a:solidFill>
                  <a:srgbClr val="0033CC"/>
                </a:solidFill>
              </a:rPr>
              <a:t>C</a:t>
            </a:r>
            <a:r>
              <a:rPr lang="en-US" altLang="en-US" sz="3200" dirty="0" smtClean="0">
                <a:solidFill>
                  <a:srgbClr val="0033CC"/>
                </a:solidFill>
              </a:rPr>
              <a:t>. sóng </a:t>
            </a:r>
            <a:r>
              <a:rPr lang="en-US" altLang="en-US" sz="3200" dirty="0">
                <a:solidFill>
                  <a:srgbClr val="0033CC"/>
                </a:solidFill>
              </a:rPr>
              <a:t>điện từ có bước sóng giảm dần. 	 </a:t>
            </a:r>
          </a:p>
          <a:p>
            <a:pPr eaLnBrk="1" hangingPunct="1">
              <a:lnSpc>
                <a:spcPct val="130000"/>
              </a:lnSpc>
            </a:pPr>
            <a:r>
              <a:rPr lang="en-US" altLang="en-US" sz="3200" dirty="0">
                <a:solidFill>
                  <a:srgbClr val="0033CC"/>
                </a:solidFill>
              </a:rPr>
              <a:t>D. sóng điện từ có bước sóng tăng dần. </a:t>
            </a:r>
          </a:p>
        </p:txBody>
      </p:sp>
      <p:grpSp>
        <p:nvGrpSpPr>
          <p:cNvPr id="5" name="Group 10"/>
          <p:cNvGrpSpPr>
            <a:grpSpLocks/>
          </p:cNvGrpSpPr>
          <p:nvPr/>
        </p:nvGrpSpPr>
        <p:grpSpPr bwMode="auto">
          <a:xfrm>
            <a:off x="1524000" y="11113"/>
            <a:ext cx="9144000" cy="641350"/>
            <a:chOff x="0" y="0"/>
            <a:chExt cx="5760" cy="404"/>
          </a:xfrm>
        </p:grpSpPr>
        <p:sp>
          <p:nvSpPr>
            <p:cNvPr id="6"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8"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
        <p:nvSpPr>
          <p:cNvPr id="9" name="Smiley Face 8"/>
          <p:cNvSpPr/>
          <p:nvPr/>
        </p:nvSpPr>
        <p:spPr>
          <a:xfrm>
            <a:off x="750277" y="4282900"/>
            <a:ext cx="773723" cy="703727"/>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963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87425" y="1188246"/>
            <a:ext cx="10210457" cy="1265237"/>
          </a:xfrm>
          <a:prstGeom prst="rect">
            <a:avLst/>
          </a:prstGeom>
          <a:noFill/>
          <a:ln w="9525">
            <a:noFill/>
            <a:miter lim="800000"/>
            <a:headEnd/>
            <a:tailEnd/>
          </a:ln>
          <a:effectLst/>
        </p:spPr>
        <p:txBody>
          <a:bodyPr/>
          <a:lstStyle/>
          <a:p>
            <a:pPr marL="609600" indent="-609600">
              <a:spcBef>
                <a:spcPct val="20000"/>
              </a:spcBef>
              <a:buClr>
                <a:schemeClr val="hlink"/>
              </a:buClr>
              <a:defRPr/>
            </a:pPr>
            <a:r>
              <a:rPr lang="en-US" sz="3600" b="1" u="sng" dirty="0">
                <a:solidFill>
                  <a:srgbClr val="C00000"/>
                </a:solidFill>
                <a:latin typeface="Times New Roman" pitchFamily="18" charset="0"/>
                <a:cs typeface="Times New Roman" pitchFamily="18" charset="0"/>
              </a:rPr>
              <a:t>Câu </a:t>
            </a:r>
            <a:r>
              <a:rPr lang="en-US" sz="3600" b="1" u="sng" dirty="0" smtClean="0">
                <a:solidFill>
                  <a:srgbClr val="C00000"/>
                </a:solidFill>
                <a:latin typeface="Times New Roman" pitchFamily="18" charset="0"/>
                <a:cs typeface="Times New Roman" pitchFamily="18" charset="0"/>
              </a:rPr>
              <a:t>14</a:t>
            </a:r>
            <a:r>
              <a:rPr lang="en-US" sz="3600" b="1" dirty="0" smtClean="0">
                <a:solidFill>
                  <a:srgbClr val="C00000"/>
                </a:solidFill>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Tia tử ngoại được phát ra rất mạnh từ nguồn nào sau đây?</a:t>
            </a:r>
          </a:p>
        </p:txBody>
      </p:sp>
      <p:sp>
        <p:nvSpPr>
          <p:cNvPr id="46084" name="Text Box 4"/>
          <p:cNvSpPr txBox="1">
            <a:spLocks noChangeArrowheads="1"/>
          </p:cNvSpPr>
          <p:nvPr/>
        </p:nvSpPr>
        <p:spPr bwMode="auto">
          <a:xfrm>
            <a:off x="1480626" y="2465053"/>
            <a:ext cx="792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altLang="en-US" sz="3200" dirty="0">
                <a:solidFill>
                  <a:srgbClr val="0033CC"/>
                </a:solidFill>
                <a:latin typeface="Times New Roman" panose="02020603050405020304" pitchFamily="18" charset="0"/>
                <a:cs typeface="Times New Roman" panose="02020603050405020304" pitchFamily="18" charset="0"/>
              </a:rPr>
              <a:t> Lò sưởi điện.</a:t>
            </a:r>
            <a:endParaRPr lang="vi-VN" altLang="en-US" sz="3200" dirty="0">
              <a:solidFill>
                <a:srgbClr val="0033CC"/>
              </a:solidFill>
              <a:latin typeface="Times New Roman" panose="02020603050405020304" pitchFamily="18" charset="0"/>
              <a:cs typeface="Times New Roman" panose="02020603050405020304" pitchFamily="18" charset="0"/>
            </a:endParaRPr>
          </a:p>
        </p:txBody>
      </p:sp>
      <p:sp>
        <p:nvSpPr>
          <p:cNvPr id="46085" name="Text Box 5"/>
          <p:cNvSpPr txBox="1">
            <a:spLocks noChangeArrowheads="1"/>
          </p:cNvSpPr>
          <p:nvPr/>
        </p:nvSpPr>
        <p:spPr bwMode="auto">
          <a:xfrm>
            <a:off x="1480626" y="3120689"/>
            <a:ext cx="7129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dirty="0">
                <a:solidFill>
                  <a:srgbClr val="0033CC"/>
                </a:solidFill>
                <a:latin typeface="Times New Roman" panose="02020603050405020304" pitchFamily="18" charset="0"/>
                <a:cs typeface="Times New Roman" panose="02020603050405020304" pitchFamily="18" charset="0"/>
              </a:rPr>
              <a:t>B. Lò vi sóng.</a:t>
            </a:r>
            <a:endParaRPr lang="vi-VN" altLang="en-US" sz="3200" dirty="0">
              <a:solidFill>
                <a:srgbClr val="0033CC"/>
              </a:solidFill>
              <a:latin typeface="Times New Roman" panose="02020603050405020304" pitchFamily="18" charset="0"/>
              <a:cs typeface="Times New Roman" panose="02020603050405020304" pitchFamily="18" charset="0"/>
            </a:endParaRPr>
          </a:p>
        </p:txBody>
      </p:sp>
      <p:sp>
        <p:nvSpPr>
          <p:cNvPr id="46086" name="Text Box 6"/>
          <p:cNvSpPr txBox="1">
            <a:spLocks noChangeArrowheads="1"/>
          </p:cNvSpPr>
          <p:nvPr/>
        </p:nvSpPr>
        <p:spPr bwMode="auto">
          <a:xfrm>
            <a:off x="1480625" y="3730289"/>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0033CC"/>
                </a:solidFill>
                <a:latin typeface="Times New Roman" panose="02020603050405020304" pitchFamily="18" charset="0"/>
                <a:cs typeface="Times New Roman" panose="02020603050405020304" pitchFamily="18" charset="0"/>
              </a:rPr>
              <a:t>C. Hồ quang điện.</a:t>
            </a:r>
            <a:endParaRPr lang="vi-VN" altLang="en-US" sz="3200">
              <a:solidFill>
                <a:srgbClr val="0033CC"/>
              </a:solidFill>
              <a:latin typeface="Times New Roman" panose="02020603050405020304" pitchFamily="18" charset="0"/>
              <a:cs typeface="Times New Roman" panose="02020603050405020304" pitchFamily="18" charset="0"/>
            </a:endParaRPr>
          </a:p>
        </p:txBody>
      </p:sp>
      <p:sp>
        <p:nvSpPr>
          <p:cNvPr id="46087" name="Text Box 7"/>
          <p:cNvSpPr txBox="1">
            <a:spLocks noChangeArrowheads="1"/>
          </p:cNvSpPr>
          <p:nvPr/>
        </p:nvSpPr>
        <p:spPr bwMode="auto">
          <a:xfrm>
            <a:off x="1467435" y="4446253"/>
            <a:ext cx="817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dirty="0">
                <a:solidFill>
                  <a:srgbClr val="0033CC"/>
                </a:solidFill>
                <a:latin typeface="Times New Roman" panose="02020603050405020304" pitchFamily="18" charset="0"/>
                <a:cs typeface="Times New Roman" panose="02020603050405020304" pitchFamily="18" charset="0"/>
              </a:rPr>
              <a:t>D. Màn hình vô tuyến.</a:t>
            </a:r>
            <a:endParaRPr lang="vi-VN" altLang="en-US" sz="3200" dirty="0">
              <a:solidFill>
                <a:srgbClr val="0033CC"/>
              </a:solidFill>
              <a:latin typeface="Times New Roman" panose="02020603050405020304" pitchFamily="18" charset="0"/>
              <a:cs typeface="Times New Roman" panose="02020603050405020304" pitchFamily="18" charset="0"/>
            </a:endParaRPr>
          </a:p>
        </p:txBody>
      </p:sp>
      <p:grpSp>
        <p:nvGrpSpPr>
          <p:cNvPr id="8" name="Group 10"/>
          <p:cNvGrpSpPr>
            <a:grpSpLocks/>
          </p:cNvGrpSpPr>
          <p:nvPr/>
        </p:nvGrpSpPr>
        <p:grpSpPr bwMode="auto">
          <a:xfrm>
            <a:off x="1524000" y="11113"/>
            <a:ext cx="9144000" cy="641350"/>
            <a:chOff x="0" y="0"/>
            <a:chExt cx="5760" cy="404"/>
          </a:xfrm>
        </p:grpSpPr>
        <p:sp>
          <p:nvSpPr>
            <p:cNvPr id="9" name="Text Box 11"/>
            <p:cNvSpPr txBox="1">
              <a:spLocks noChangeArrowheads="1"/>
            </p:cNvSpPr>
            <p:nvPr/>
          </p:nvSpPr>
          <p:spPr bwMode="auto">
            <a:xfrm>
              <a:off x="0" y="0"/>
              <a:ext cx="5760" cy="404"/>
            </a:xfrm>
            <a:prstGeom prst="rect">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latin typeface="VNI-Times" pitchFamily="2" charset="0"/>
              </a:endParaRPr>
            </a:p>
          </p:txBody>
        </p:sp>
        <p:sp>
          <p:nvSpPr>
            <p:cNvPr id="10" name="Text Box 12"/>
            <p:cNvSpPr txBox="1">
              <a:spLocks noChangeArrowheads="1"/>
            </p:cNvSpPr>
            <p:nvPr/>
          </p:nvSpPr>
          <p:spPr bwMode="auto">
            <a:xfrm>
              <a:off x="1968" y="0"/>
              <a:ext cx="16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CỦNG CỐ</a:t>
              </a:r>
            </a:p>
          </p:txBody>
        </p:sp>
      </p:grpSp>
    </p:spTree>
    <p:extLst>
      <p:ext uri="{BB962C8B-B14F-4D97-AF65-F5344CB8AC3E}">
        <p14:creationId xmlns:p14="http://schemas.microsoft.com/office/powerpoint/2010/main" val="1104087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900" decel="100000" fill="hold"/>
                                        <p:tgtEl>
                                          <p:spTgt spid="460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2"/>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6084"/>
                                        </p:tgtEl>
                                        <p:attrNameLst>
                                          <p:attrName>style.visibility</p:attrName>
                                        </p:attrNameLst>
                                      </p:cBhvr>
                                      <p:to>
                                        <p:strVal val="visible"/>
                                      </p:to>
                                    </p:set>
                                    <p:animEffect transition="in" filter="fade">
                                      <p:cBhvr>
                                        <p:cTn id="14" dur="1000"/>
                                        <p:tgtEl>
                                          <p:spTgt spid="46084"/>
                                        </p:tgtEl>
                                      </p:cBhvr>
                                    </p:animEffect>
                                    <p:anim calcmode="lin" valueType="num">
                                      <p:cBhvr>
                                        <p:cTn id="15" dur="1000" fill="hold"/>
                                        <p:tgtEl>
                                          <p:spTgt spid="46084"/>
                                        </p:tgtEl>
                                        <p:attrNameLst>
                                          <p:attrName>ppt_x</p:attrName>
                                        </p:attrNameLst>
                                      </p:cBhvr>
                                      <p:tavLst>
                                        <p:tav tm="0">
                                          <p:val>
                                            <p:strVal val="#ppt_x"/>
                                          </p:val>
                                        </p:tav>
                                        <p:tav tm="100000">
                                          <p:val>
                                            <p:strVal val="#ppt_x"/>
                                          </p:val>
                                        </p:tav>
                                      </p:tavLst>
                                    </p:anim>
                                    <p:anim calcmode="lin" valueType="num">
                                      <p:cBhvr>
                                        <p:cTn id="16" dur="900" decel="100000" fill="hold"/>
                                        <p:tgtEl>
                                          <p:spTgt spid="4608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608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6085"/>
                                        </p:tgtEl>
                                        <p:attrNameLst>
                                          <p:attrName>style.visibility</p:attrName>
                                        </p:attrNameLst>
                                      </p:cBhvr>
                                      <p:to>
                                        <p:strVal val="visible"/>
                                      </p:to>
                                    </p:set>
                                    <p:animEffect transition="in" filter="fade">
                                      <p:cBhvr>
                                        <p:cTn id="21" dur="1000"/>
                                        <p:tgtEl>
                                          <p:spTgt spid="46085"/>
                                        </p:tgtEl>
                                      </p:cBhvr>
                                    </p:animEffect>
                                    <p:anim calcmode="lin" valueType="num">
                                      <p:cBhvr>
                                        <p:cTn id="22" dur="1000" fill="hold"/>
                                        <p:tgtEl>
                                          <p:spTgt spid="46085"/>
                                        </p:tgtEl>
                                        <p:attrNameLst>
                                          <p:attrName>ppt_x</p:attrName>
                                        </p:attrNameLst>
                                      </p:cBhvr>
                                      <p:tavLst>
                                        <p:tav tm="0">
                                          <p:val>
                                            <p:strVal val="#ppt_x"/>
                                          </p:val>
                                        </p:tav>
                                        <p:tav tm="100000">
                                          <p:val>
                                            <p:strVal val="#ppt_x"/>
                                          </p:val>
                                        </p:tav>
                                      </p:tavLst>
                                    </p:anim>
                                    <p:anim calcmode="lin" valueType="num">
                                      <p:cBhvr>
                                        <p:cTn id="23" dur="900" decel="100000" fill="hold"/>
                                        <p:tgtEl>
                                          <p:spTgt spid="4608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608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6086"/>
                                        </p:tgtEl>
                                        <p:attrNameLst>
                                          <p:attrName>style.visibility</p:attrName>
                                        </p:attrNameLst>
                                      </p:cBhvr>
                                      <p:to>
                                        <p:strVal val="visible"/>
                                      </p:to>
                                    </p:set>
                                    <p:animEffect transition="in" filter="fade">
                                      <p:cBhvr>
                                        <p:cTn id="28" dur="1000"/>
                                        <p:tgtEl>
                                          <p:spTgt spid="46086"/>
                                        </p:tgtEl>
                                      </p:cBhvr>
                                    </p:animEffect>
                                    <p:anim calcmode="lin" valueType="num">
                                      <p:cBhvr>
                                        <p:cTn id="29" dur="1000" fill="hold"/>
                                        <p:tgtEl>
                                          <p:spTgt spid="46086"/>
                                        </p:tgtEl>
                                        <p:attrNameLst>
                                          <p:attrName>ppt_x</p:attrName>
                                        </p:attrNameLst>
                                      </p:cBhvr>
                                      <p:tavLst>
                                        <p:tav tm="0">
                                          <p:val>
                                            <p:strVal val="#ppt_x"/>
                                          </p:val>
                                        </p:tav>
                                        <p:tav tm="100000">
                                          <p:val>
                                            <p:strVal val="#ppt_x"/>
                                          </p:val>
                                        </p:tav>
                                      </p:tavLst>
                                    </p:anim>
                                    <p:anim calcmode="lin" valueType="num">
                                      <p:cBhvr>
                                        <p:cTn id="30" dur="900" decel="100000" fill="hold"/>
                                        <p:tgtEl>
                                          <p:spTgt spid="4608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608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oin.wav"/>
                                        </p:tgtEl>
                                      </p:cMediaNode>
                                    </p:audio>
                                  </p:sub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46087"/>
                                        </p:tgtEl>
                                        <p:attrNameLst>
                                          <p:attrName>style.visibility</p:attrName>
                                        </p:attrNameLst>
                                      </p:cBhvr>
                                      <p:to>
                                        <p:strVal val="visible"/>
                                      </p:to>
                                    </p:set>
                                    <p:animEffect transition="in" filter="fade">
                                      <p:cBhvr>
                                        <p:cTn id="35" dur="1000"/>
                                        <p:tgtEl>
                                          <p:spTgt spid="46087"/>
                                        </p:tgtEl>
                                      </p:cBhvr>
                                    </p:animEffect>
                                    <p:anim calcmode="lin" valueType="num">
                                      <p:cBhvr>
                                        <p:cTn id="36" dur="1000" fill="hold"/>
                                        <p:tgtEl>
                                          <p:spTgt spid="46087"/>
                                        </p:tgtEl>
                                        <p:attrNameLst>
                                          <p:attrName>ppt_x</p:attrName>
                                        </p:attrNameLst>
                                      </p:cBhvr>
                                      <p:tavLst>
                                        <p:tav tm="0">
                                          <p:val>
                                            <p:strVal val="#ppt_x"/>
                                          </p:val>
                                        </p:tav>
                                        <p:tav tm="100000">
                                          <p:val>
                                            <p:strVal val="#ppt_x"/>
                                          </p:val>
                                        </p:tav>
                                      </p:tavLst>
                                    </p:anim>
                                    <p:anim calcmode="lin" valueType="num">
                                      <p:cBhvr>
                                        <p:cTn id="37" dur="900" decel="100000" fill="hold"/>
                                        <p:tgtEl>
                                          <p:spTgt spid="4608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6087"/>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10" fill="hold" grpId="1" nodeType="clickEffect">
                                  <p:stCondLst>
                                    <p:cond delay="0"/>
                                  </p:stCondLst>
                                  <p:childTnLst>
                                    <p:animClr clrSpc="hsl" dir="ccw">
                                      <p:cBhvr override="childStyle">
                                        <p:cTn id="42" dur="2000" fill="hold"/>
                                        <p:tgtEl>
                                          <p:spTgt spid="46086"/>
                                        </p:tgtEl>
                                        <p:attrNameLst>
                                          <p:attrName>style.color</p:attrName>
                                        </p:attrNameLst>
                                      </p:cBhvr>
                                      <p:to>
                                        <a:srgbClr val="FFFF00"/>
                                      </p:to>
                                    </p:animClr>
                                  </p:childTnLst>
                                  <p:subTnLst>
                                    <p:audio>
                                      <p:cMediaNode>
                                        <p:cTn display="0" masterRel="sameClick">
                                          <p:stCondLst>
                                            <p:cond evt="begin" delay="0">
                                              <p:tn val="41"/>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P spid="46085" grpId="0"/>
      <p:bldP spid="46086" grpId="0"/>
      <p:bldP spid="46086" grpId="1"/>
      <p:bldP spid="460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gam-bo-xuong-sieu-dep-cua-hoa-la-dong-vat-qua-tia-xqua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5226" y="1856934"/>
            <a:ext cx="6341868" cy="4768949"/>
          </a:xfrm>
        </p:spPr>
      </p:pic>
      <p:sp>
        <p:nvSpPr>
          <p:cNvPr id="2" name="Title 1"/>
          <p:cNvSpPr>
            <a:spLocks noGrp="1"/>
          </p:cNvSpPr>
          <p:nvPr>
            <p:ph type="title"/>
          </p:nvPr>
        </p:nvSpPr>
        <p:spPr>
          <a:xfrm>
            <a:off x="1738532" y="351057"/>
            <a:ext cx="9065455" cy="1325563"/>
          </a:xfrm>
        </p:spPr>
        <p:txBody>
          <a:bodyPr rtlCol="0">
            <a:normAutofit/>
          </a:bodyPr>
          <a:lstStyle/>
          <a:p>
            <a:pPr algn="ctr">
              <a:defRPr/>
            </a:pPr>
            <a:r>
              <a:rPr lang="en-US" sz="3500" b="1" dirty="0" smtClean="0">
                <a:solidFill>
                  <a:srgbClr val="FF0000"/>
                </a:solidFill>
                <a:latin typeface="Times New Roman" pitchFamily="18" charset="0"/>
                <a:cs typeface="Times New Roman" pitchFamily="18" charset="0"/>
              </a:rPr>
              <a:t>XIN CHÀO CÁC EM VÀ HẸN GẶP LẠI Ở NỘI DUNG TIẾP THEO</a:t>
            </a:r>
            <a:endParaRPr lang="en-US" sz="3500" b="1" dirty="0">
              <a:solidFill>
                <a:srgbClr val="FF0000"/>
              </a:solidFill>
              <a:latin typeface="Times New Roman" pitchFamily="18" charset="0"/>
              <a:cs typeface="Times New Roman" pitchFamily="18" charset="0"/>
            </a:endParaRPr>
          </a:p>
        </p:txBody>
      </p:sp>
      <p:pic>
        <p:nvPicPr>
          <p:cNvPr id="7" name="Content Placeholder 3" descr="ngam-bo-xuong-sieu-dep-cua-hoa-la-dong-vat-qua-tia-xquang-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607094" y="1856934"/>
            <a:ext cx="5584906" cy="4768949"/>
          </a:xfrm>
          <a:prstGeom prst="rect">
            <a:avLst/>
          </a:prstGeom>
        </p:spPr>
      </p:pic>
    </p:spTree>
    <p:extLst>
      <p:ext uri="{BB962C8B-B14F-4D97-AF65-F5344CB8AC3E}">
        <p14:creationId xmlns:p14="http://schemas.microsoft.com/office/powerpoint/2010/main" val="400916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951" t="35490" r="22156" b="31366"/>
          <a:stretch/>
        </p:blipFill>
        <p:spPr bwMode="auto">
          <a:xfrm>
            <a:off x="2905696" y="1844373"/>
            <a:ext cx="5816273" cy="255328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07126" y="1013376"/>
            <a:ext cx="11784874" cy="830997"/>
          </a:xfrm>
          <a:prstGeom prst="rect">
            <a:avLst/>
          </a:prstGeom>
          <a:noFill/>
        </p:spPr>
        <p:txBody>
          <a:bodyPr wrap="square" rtlCol="0">
            <a:spAutoFit/>
          </a:bodyPr>
          <a:lstStyle/>
          <a:p>
            <a:r>
              <a:rPr lang="en-US" sz="2400" dirty="0" smtClean="0">
                <a:solidFill>
                  <a:srgbClr val="0033CC"/>
                </a:solidFill>
                <a:latin typeface="Times New Roman" panose="02020603050405020304" pitchFamily="18" charset="0"/>
                <a:cs typeface="Times New Roman" panose="02020603050405020304" pitchFamily="18" charset="0"/>
              </a:rPr>
              <a:t>+ Là dụng cụ dùng để p</a:t>
            </a:r>
            <a:r>
              <a:rPr lang="vi-VN" sz="2400" dirty="0" smtClean="0">
                <a:solidFill>
                  <a:srgbClr val="0033CC"/>
                </a:solidFill>
                <a:latin typeface="Times New Roman" panose="02020603050405020304" pitchFamily="18" charset="0"/>
                <a:cs typeface="Times New Roman" panose="02020603050405020304" pitchFamily="18" charset="0"/>
              </a:rPr>
              <a:t>hân tích một chùm sáng phức tạp thành những thành phần đơn sắc.</a:t>
            </a:r>
            <a:endParaRPr lang="en-US" sz="2400" dirty="0" smtClean="0">
              <a:solidFill>
                <a:srgbClr val="0033CC"/>
              </a:solidFill>
              <a:latin typeface="Times New Roman" panose="02020603050405020304" pitchFamily="18" charset="0"/>
              <a:cs typeface="Times New Roman" panose="02020603050405020304" pitchFamily="18" charset="0"/>
            </a:endParaRPr>
          </a:p>
          <a:p>
            <a:r>
              <a:rPr lang="en-US" sz="2400" dirty="0" smtClean="0">
                <a:solidFill>
                  <a:srgbClr val="0033CC"/>
                </a:solidFill>
                <a:latin typeface="Times New Roman" panose="02020603050405020304" pitchFamily="18" charset="0"/>
                <a:cs typeface="Times New Roman" panose="02020603050405020304" pitchFamily="18" charset="0"/>
              </a:rPr>
              <a:t>+ Nguyên tắc hoạt động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Dựa trên hiện tượng tán sắc ánh sáng.</a:t>
            </a:r>
            <a:endParaRPr lang="vi-VN" sz="24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62400" y="112068"/>
            <a:ext cx="5562600"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8" name="TextBox 7"/>
          <p:cNvSpPr txBox="1"/>
          <p:nvPr/>
        </p:nvSpPr>
        <p:spPr>
          <a:xfrm>
            <a:off x="544971" y="4081136"/>
            <a:ext cx="10664148"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Cấu tạo:</a:t>
            </a:r>
          </a:p>
          <a:p>
            <a:pPr marL="342900" indent="-342900">
              <a:buAutoNum type="arabicPeriod"/>
            </a:pPr>
            <a:r>
              <a:rPr lang="en-US" sz="2400" dirty="0" smtClean="0">
                <a:solidFill>
                  <a:srgbClr val="0033CC"/>
                </a:solidFill>
                <a:latin typeface="Times New Roman" panose="02020603050405020304" pitchFamily="18" charset="0"/>
                <a:cs typeface="Times New Roman" panose="02020603050405020304" pitchFamily="18" charset="0"/>
              </a:rPr>
              <a:t>Ống chuẩn trực: </a:t>
            </a:r>
            <a:r>
              <a:rPr lang="en-US" sz="2400" dirty="0" smtClean="0">
                <a:latin typeface="Times New Roman" panose="02020603050405020304" pitchFamily="18" charset="0"/>
                <a:cs typeface="Times New Roman" panose="02020603050405020304" pitchFamily="18" charset="0"/>
              </a:rPr>
              <a:t>tạo ra chùm tia song song.</a:t>
            </a:r>
          </a:p>
          <a:p>
            <a:r>
              <a:rPr lang="en-US" sz="2400" dirty="0" smtClean="0">
                <a:latin typeface="Times New Roman" panose="02020603050405020304" pitchFamily="18" charset="0"/>
                <a:cs typeface="Times New Roman" panose="02020603050405020304" pitchFamily="18" charset="0"/>
              </a:rPr>
              <a:t>	L</a:t>
            </a:r>
            <a:r>
              <a:rPr lang="en-US" sz="2400" baseline="-25000" dirty="0" smtClean="0">
                <a:latin typeface="Times New Roman" panose="02020603050405020304" pitchFamily="18" charset="0"/>
                <a:cs typeface="Times New Roman" panose="02020603050405020304" pitchFamily="18" charset="0"/>
              </a:rPr>
              <a:t>1  </a:t>
            </a:r>
            <a:r>
              <a:rPr lang="en-US" sz="2400" dirty="0" smtClean="0">
                <a:latin typeface="Times New Roman" panose="02020603050405020304" pitchFamily="18" charset="0"/>
                <a:cs typeface="Times New Roman" panose="02020603050405020304" pitchFamily="18" charset="0"/>
              </a:rPr>
              <a:t>là TKHT  và F là tiêu điểm vật của </a:t>
            </a:r>
            <a:r>
              <a:rPr lang="en-US" sz="2400" dirty="0">
                <a:latin typeface="Times New Roman" panose="02020603050405020304" pitchFamily="18" charset="0"/>
                <a:cs typeface="Times New Roman" panose="02020603050405020304" pitchFamily="18" charset="0"/>
              </a:rPr>
              <a:t>L</a:t>
            </a:r>
            <a:r>
              <a:rPr lang="en-US" sz="2400" baseline="-25000" dirty="0">
                <a:latin typeface="Times New Roman" panose="02020603050405020304" pitchFamily="18" charset="0"/>
                <a:cs typeface="Times New Roman" panose="02020603050405020304" pitchFamily="18" charset="0"/>
              </a:rPr>
              <a:t>1 </a:t>
            </a:r>
            <a:r>
              <a:rPr lang="en-US" sz="2400" baseline="-25000" dirty="0" smtClean="0">
                <a:latin typeface="Times New Roman" panose="02020603050405020304" pitchFamily="18" charset="0"/>
                <a:cs typeface="Times New Roman" panose="02020603050405020304" pitchFamily="18" charset="0"/>
              </a:rPr>
              <a:t>.</a:t>
            </a:r>
          </a:p>
          <a:p>
            <a:r>
              <a:rPr lang="en-US" sz="2400" dirty="0" smtClean="0">
                <a:solidFill>
                  <a:srgbClr val="0033CC"/>
                </a:solidFill>
                <a:latin typeface="Times New Roman" panose="02020603050405020304" pitchFamily="18" charset="0"/>
                <a:cs typeface="Times New Roman" panose="02020603050405020304" pitchFamily="18" charset="0"/>
              </a:rPr>
              <a:t>2. Hệ tán sắc: </a:t>
            </a:r>
            <a:r>
              <a:rPr lang="en-US" sz="2400" dirty="0" smtClean="0">
                <a:latin typeface="Times New Roman" panose="02020603050405020304" pitchFamily="18" charset="0"/>
                <a:cs typeface="Times New Roman" panose="02020603050405020304" pitchFamily="18" charset="0"/>
              </a:rPr>
              <a:t>phân tích chùm tia song song thành nhiều chùm tia đơn sắc song song. .	gồm 1 hoặc nhiều lăng kính.</a:t>
            </a:r>
          </a:p>
          <a:p>
            <a:r>
              <a:rPr lang="en-US" sz="2400" dirty="0" smtClean="0">
                <a:solidFill>
                  <a:srgbClr val="0033CC"/>
                </a:solidFill>
                <a:latin typeface="Times New Roman" panose="02020603050405020304" pitchFamily="18" charset="0"/>
                <a:cs typeface="Times New Roman" panose="02020603050405020304" pitchFamily="18" charset="0"/>
              </a:rPr>
              <a:t>3. Buồng tối hay buồng ảnh</a:t>
            </a:r>
            <a:r>
              <a:rPr lang="en-US" sz="2400" dirty="0" smtClean="0">
                <a:latin typeface="Times New Roman" panose="02020603050405020304" pitchFamily="18" charset="0"/>
                <a:cs typeface="Times New Roman" panose="02020603050405020304" pitchFamily="18" charset="0"/>
              </a:rPr>
              <a:t>: quan sát hay chụp </a:t>
            </a:r>
            <a:r>
              <a:rPr lang="en-US" sz="2400" dirty="0">
                <a:latin typeface="Times New Roman" panose="02020603050405020304" pitchFamily="18" charset="0"/>
                <a:cs typeface="Times New Roman" panose="02020603050405020304" pitchFamily="18" charset="0"/>
              </a:rPr>
              <a:t>ả</a:t>
            </a:r>
            <a:r>
              <a:rPr lang="en-US" sz="2400" dirty="0" smtClean="0">
                <a:latin typeface="Times New Roman" panose="02020603050405020304" pitchFamily="18" charset="0"/>
                <a:cs typeface="Times New Roman" panose="02020603050405020304" pitchFamily="18" charset="0"/>
              </a:rPr>
              <a:t>nh quang phổ.</a:t>
            </a:r>
          </a:p>
          <a:p>
            <a:r>
              <a:rPr lang="en-US" sz="2400" dirty="0" smtClean="0">
                <a:latin typeface="Times New Roman" panose="02020603050405020304" pitchFamily="18" charset="0"/>
                <a:cs typeface="Times New Roman" panose="02020603050405020304" pitchFamily="18" charset="0"/>
              </a:rPr>
              <a:t>  	L</a:t>
            </a:r>
            <a:r>
              <a:rPr lang="en-US" sz="2400" baseline="-25000" dirty="0" smtClean="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 là TKHT, kính ảnh K đặt ở tiêu diện </a:t>
            </a:r>
            <a:r>
              <a:rPr lang="en-US" sz="2400" dirty="0">
                <a:latin typeface="Times New Roman" panose="02020603050405020304" pitchFamily="18" charset="0"/>
                <a:cs typeface="Times New Roman" panose="02020603050405020304" pitchFamily="18" charset="0"/>
              </a:rPr>
              <a:t>ả</a:t>
            </a:r>
            <a:r>
              <a:rPr lang="en-US" sz="2400" dirty="0" smtClean="0">
                <a:latin typeface="Times New Roman" panose="02020603050405020304" pitchFamily="18" charset="0"/>
                <a:cs typeface="Times New Roman" panose="02020603050405020304" pitchFamily="18" charset="0"/>
              </a:rPr>
              <a:t>nh của L</a:t>
            </a:r>
            <a:r>
              <a:rPr lang="en-US" sz="2400" baseline="-25000" dirty="0">
                <a:latin typeface="Times New Roman" panose="02020603050405020304" pitchFamily="18" charset="0"/>
                <a:cs typeface="Times New Roman" panose="02020603050405020304" pitchFamily="18" charset="0"/>
              </a:rPr>
              <a:t>2</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9758" y="448993"/>
            <a:ext cx="5037490" cy="553998"/>
          </a:xfrm>
          <a:prstGeom prst="rect">
            <a:avLst/>
          </a:prstGeom>
          <a:noFill/>
        </p:spPr>
        <p:txBody>
          <a:bodyPr wrap="square" rtlCol="0">
            <a:spAutoFit/>
          </a:bodyPr>
          <a:lstStyle/>
          <a:p>
            <a:r>
              <a:rPr lang="en-US" sz="3000" b="1" dirty="0" smtClean="0">
                <a:solidFill>
                  <a:srgbClr val="FF0066"/>
                </a:solidFill>
                <a:latin typeface="Times New Roman" panose="02020603050405020304" pitchFamily="18" charset="0"/>
                <a:cs typeface="Times New Roman" panose="02020603050405020304" pitchFamily="18" charset="0"/>
              </a:rPr>
              <a:t>I. Máy quang phổ lăng kính.</a:t>
            </a:r>
            <a:endParaRPr lang="en-US" sz="30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583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barn(inVertical)">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329184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1. Quang phổ liên tục.</a:t>
            </a:r>
          </a:p>
        </p:txBody>
      </p:sp>
      <p:sp>
        <p:nvSpPr>
          <p:cNvPr id="7" name="TextBox 6"/>
          <p:cNvSpPr txBox="1"/>
          <p:nvPr/>
        </p:nvSpPr>
        <p:spPr>
          <a:xfrm>
            <a:off x="278128" y="372097"/>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8128" y="1924037"/>
            <a:ext cx="1760807"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Định nghĩa</a:t>
            </a:r>
          </a:p>
        </p:txBody>
      </p:sp>
      <p:sp>
        <p:nvSpPr>
          <p:cNvPr id="10" name="TextBox 9"/>
          <p:cNvSpPr txBox="1"/>
          <p:nvPr/>
        </p:nvSpPr>
        <p:spPr>
          <a:xfrm>
            <a:off x="2822917" y="1924036"/>
            <a:ext cx="1749084"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Nguồn phát</a:t>
            </a:r>
          </a:p>
        </p:txBody>
      </p:sp>
      <p:sp>
        <p:nvSpPr>
          <p:cNvPr id="11" name="TextBox 10"/>
          <p:cNvSpPr txBox="1"/>
          <p:nvPr/>
        </p:nvSpPr>
        <p:spPr>
          <a:xfrm>
            <a:off x="5867839" y="1908661"/>
            <a:ext cx="1504072"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Đặc điểm</a:t>
            </a:r>
          </a:p>
        </p:txBody>
      </p:sp>
      <p:sp>
        <p:nvSpPr>
          <p:cNvPr id="12" name="TextBox 11"/>
          <p:cNvSpPr txBox="1"/>
          <p:nvPr/>
        </p:nvSpPr>
        <p:spPr>
          <a:xfrm>
            <a:off x="9486753" y="1924035"/>
            <a:ext cx="152400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Ứng dụng</a:t>
            </a:r>
          </a:p>
        </p:txBody>
      </p:sp>
      <p:cxnSp>
        <p:nvCxnSpPr>
          <p:cNvPr id="14" name="Straight Arrow Connector 13"/>
          <p:cNvCxnSpPr>
            <a:stCxn id="6" idx="2"/>
          </p:cNvCxnSpPr>
          <p:nvPr/>
        </p:nvCxnSpPr>
        <p:spPr>
          <a:xfrm flipH="1">
            <a:off x="1514841" y="1262084"/>
            <a:ext cx="4923767" cy="593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438608" y="1262084"/>
            <a:ext cx="350725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flipH="1">
            <a:off x="4288677" y="1262084"/>
            <a:ext cx="2149931" cy="6619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74362" y="1262084"/>
            <a:ext cx="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8341" y="2879772"/>
            <a:ext cx="2015705" cy="2677656"/>
          </a:xfrm>
          <a:prstGeom prst="rect">
            <a:avLst/>
          </a:prstGeom>
          <a:noFill/>
          <a:ln>
            <a:solidFill>
              <a:srgbClr val="C00000"/>
            </a:solidFill>
          </a:ln>
        </p:spPr>
        <p:txBody>
          <a:bodyPr wrap="square" rtlCol="0">
            <a:spAutoFit/>
          </a:bodyPr>
          <a:lstStyle/>
          <a:p>
            <a:r>
              <a:rPr lang="en-US" sz="2800" dirty="0" smtClean="0">
                <a:solidFill>
                  <a:srgbClr val="990000"/>
                </a:solidFill>
                <a:latin typeface="Times New Roman" panose="02020603050405020304" pitchFamily="18" charset="0"/>
                <a:cs typeface="Times New Roman" panose="02020603050405020304" pitchFamily="18" charset="0"/>
              </a:rPr>
              <a:t>Là một dải có màu từ đỏ đến tím nối liền nhau 1 cách liên tục.</a:t>
            </a:r>
            <a:endParaRPr lang="en-US" sz="2800" dirty="0">
              <a:solidFill>
                <a:srgbClr val="99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423373" y="2873997"/>
            <a:ext cx="2148628" cy="2677656"/>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Chất rắn, lỏng hoặc chất khí ở áp suất cao bị nung nóng phát ra.</a:t>
            </a:r>
            <a:endParaRPr lang="en-US" sz="2800" dirty="0">
              <a:solidFill>
                <a:srgbClr val="FF006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4761328" y="2873997"/>
                <a:ext cx="4101318" cy="2724528"/>
              </a:xfrm>
              <a:prstGeom prst="rect">
                <a:avLst/>
              </a:prstGeom>
              <a:noFill/>
              <a:ln>
                <a:solidFill>
                  <a:srgbClr val="C00000"/>
                </a:solidFill>
              </a:ln>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 Không phụ thuộc thành phần cấu tạo chỉ phụ thuộc vào nhiệt độ.</a:t>
                </a:r>
              </a:p>
              <a:p>
                <a:r>
                  <a:rPr lang="en-US" sz="2800" dirty="0" smtClean="0">
                    <a:solidFill>
                      <a:srgbClr val="00B050"/>
                    </a:solidFill>
                    <a:latin typeface="Times New Roman" panose="02020603050405020304" pitchFamily="18" charset="0"/>
                    <a:cs typeface="Times New Roman" panose="02020603050405020304" pitchFamily="18" charset="0"/>
                  </a:rPr>
                  <a:t>+ Khi nhiệt độ càng tăng thì miền quang phổ lan dần từ </a:t>
                </a:r>
                <a14:m>
                  <m:oMath xmlns:m="http://schemas.openxmlformats.org/officeDocument/2006/math">
                    <m:sSub>
                      <m:sSubPr>
                        <m:ctrlPr>
                          <a:rPr lang="en-US" sz="2800" i="1" smtClean="0">
                            <a:solidFill>
                              <a:srgbClr val="00B050"/>
                            </a:solidFill>
                            <a:latin typeface="Cambria Math" panose="02040503050406030204" pitchFamily="18" charset="0"/>
                            <a:ea typeface="Cambria Math" panose="02040503050406030204" pitchFamily="18" charset="0"/>
                          </a:rPr>
                        </m:ctrlPr>
                      </m:sSubPr>
                      <m:e>
                        <m:r>
                          <m:rPr>
                            <m:sty m:val="p"/>
                          </m:rPr>
                          <a:rPr lang="en-US" sz="2800" i="0" smtClean="0">
                            <a:solidFill>
                              <a:srgbClr val="00B050"/>
                            </a:solidFill>
                            <a:latin typeface="Cambria Math" panose="02040503050406030204" pitchFamily="18" charset="0"/>
                            <a:ea typeface="Cambria Math" panose="02040503050406030204" pitchFamily="18" charset="0"/>
                          </a:rPr>
                          <m:t>λ</m:t>
                        </m:r>
                      </m:e>
                      <m:sub>
                        <m:r>
                          <m:rPr>
                            <m:sty m:val="p"/>
                          </m:rPr>
                          <a:rPr lang="en-US" sz="2800" b="0" i="0" smtClean="0">
                            <a:solidFill>
                              <a:srgbClr val="00B050"/>
                            </a:solidFill>
                            <a:latin typeface="Cambria Math" panose="02040503050406030204" pitchFamily="18" charset="0"/>
                            <a:ea typeface="Cambria Math" panose="02040503050406030204" pitchFamily="18" charset="0"/>
                          </a:rPr>
                          <m:t>d</m:t>
                        </m:r>
                        <m:r>
                          <a:rPr lang="en-US" sz="2800" b="0" i="0" smtClean="0">
                            <a:solidFill>
                              <a:srgbClr val="00B050"/>
                            </a:solidFill>
                            <a:latin typeface="Cambria Math" panose="02040503050406030204" pitchFamily="18" charset="0"/>
                            <a:ea typeface="Cambria Math" panose="02040503050406030204" pitchFamily="18" charset="0"/>
                          </a:rPr>
                          <m:t>à</m:t>
                        </m:r>
                        <m:r>
                          <m:rPr>
                            <m:sty m:val="p"/>
                          </m:rPr>
                          <a:rPr lang="en-US" sz="2800" b="0" i="0" smtClean="0">
                            <a:solidFill>
                              <a:srgbClr val="00B050"/>
                            </a:solidFill>
                            <a:latin typeface="Cambria Math" panose="02040503050406030204" pitchFamily="18" charset="0"/>
                            <a:ea typeface="Cambria Math" panose="02040503050406030204" pitchFamily="18" charset="0"/>
                          </a:rPr>
                          <m:t>i</m:t>
                        </m:r>
                        <m:r>
                          <a:rPr lang="en-US" sz="2800" b="0" i="0" smtClean="0">
                            <a:solidFill>
                              <a:srgbClr val="00B050"/>
                            </a:solidFill>
                            <a:latin typeface="Cambria Math" panose="02040503050406030204" pitchFamily="18" charset="0"/>
                            <a:ea typeface="Cambria Math" panose="02040503050406030204" pitchFamily="18" charset="0"/>
                          </a:rPr>
                          <m:t> </m:t>
                        </m:r>
                      </m:sub>
                    </m:sSub>
                    <m:r>
                      <a:rPr lang="en-US" sz="2800" i="0" smtClean="0">
                        <a:solidFill>
                          <a:srgbClr val="00B050"/>
                        </a:solidFill>
                        <a:latin typeface="Cambria Math" panose="02040503050406030204" pitchFamily="18" charset="0"/>
                        <a:ea typeface="Cambria Math" panose="02040503050406030204" pitchFamily="18" charset="0"/>
                      </a:rPr>
                      <m:t>→</m:t>
                    </m:r>
                    <m:sSub>
                      <m:sSubPr>
                        <m:ctrlPr>
                          <a:rPr lang="en-US" sz="2800" i="1" smtClean="0">
                            <a:solidFill>
                              <a:srgbClr val="00B050"/>
                            </a:solidFill>
                            <a:latin typeface="Cambria Math" panose="02040503050406030204" pitchFamily="18" charset="0"/>
                            <a:ea typeface="Cambria Math" panose="02040503050406030204" pitchFamily="18" charset="0"/>
                          </a:rPr>
                        </m:ctrlPr>
                      </m:sSubPr>
                      <m:e>
                        <m:r>
                          <m:rPr>
                            <m:sty m:val="p"/>
                          </m:rPr>
                          <a:rPr lang="en-US" sz="2800" i="0" smtClean="0">
                            <a:solidFill>
                              <a:srgbClr val="00B050"/>
                            </a:solidFill>
                            <a:latin typeface="Cambria Math" panose="02040503050406030204" pitchFamily="18" charset="0"/>
                            <a:ea typeface="Cambria Math" panose="02040503050406030204" pitchFamily="18" charset="0"/>
                          </a:rPr>
                          <m:t>λ</m:t>
                        </m:r>
                      </m:e>
                      <m:sub>
                        <m:r>
                          <m:rPr>
                            <m:sty m:val="p"/>
                          </m:rPr>
                          <a:rPr lang="en-US" sz="2800" b="0" i="0" smtClean="0">
                            <a:solidFill>
                              <a:srgbClr val="00B050"/>
                            </a:solidFill>
                            <a:latin typeface="Cambria Math" panose="02040503050406030204" pitchFamily="18" charset="0"/>
                            <a:ea typeface="Cambria Math" panose="02040503050406030204" pitchFamily="18" charset="0"/>
                          </a:rPr>
                          <m:t>ng</m:t>
                        </m:r>
                        <m:r>
                          <a:rPr lang="en-US" sz="2800" b="0" i="0" smtClean="0">
                            <a:solidFill>
                              <a:srgbClr val="00B050"/>
                            </a:solidFill>
                            <a:latin typeface="Cambria Math" panose="02040503050406030204" pitchFamily="18" charset="0"/>
                            <a:ea typeface="Cambria Math" panose="02040503050406030204" pitchFamily="18" charset="0"/>
                          </a:rPr>
                          <m:t>ắ</m:t>
                        </m:r>
                        <m:r>
                          <m:rPr>
                            <m:sty m:val="p"/>
                          </m:rPr>
                          <a:rPr lang="en-US" sz="2800" b="0" i="0" smtClean="0">
                            <a:solidFill>
                              <a:srgbClr val="00B050"/>
                            </a:solidFill>
                            <a:latin typeface="Cambria Math" panose="02040503050406030204" pitchFamily="18" charset="0"/>
                            <a:ea typeface="Cambria Math" panose="02040503050406030204" pitchFamily="18" charset="0"/>
                          </a:rPr>
                          <m:t>n</m:t>
                        </m:r>
                      </m:sub>
                    </m:sSub>
                  </m:oMath>
                </a14:m>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761328" y="2873997"/>
                <a:ext cx="4101318" cy="2724528"/>
              </a:xfrm>
              <a:prstGeom prst="rect">
                <a:avLst/>
              </a:prstGeom>
              <a:blipFill>
                <a:blip r:embed="rId2"/>
                <a:stretch>
                  <a:fillRect l="-2815" t="-2004" r="-4148" b="-3341"/>
                </a:stretch>
              </a:blipFill>
              <a:ln>
                <a:solidFill>
                  <a:srgbClr val="C00000"/>
                </a:solidFill>
              </a:ln>
            </p:spPr>
            <p:txBody>
              <a:bodyPr/>
              <a:lstStyle/>
              <a:p>
                <a:r>
                  <a:rPr lang="en-US">
                    <a:noFill/>
                  </a:rPr>
                  <a:t> </a:t>
                </a:r>
              </a:p>
            </p:txBody>
          </p:sp>
        </mc:Fallback>
      </mc:AlternateContent>
      <p:sp>
        <p:nvSpPr>
          <p:cNvPr id="28" name="TextBox 27"/>
          <p:cNvSpPr txBox="1"/>
          <p:nvPr/>
        </p:nvSpPr>
        <p:spPr>
          <a:xfrm>
            <a:off x="9017389" y="2897433"/>
            <a:ext cx="2883877" cy="2677656"/>
          </a:xfrm>
          <a:prstGeom prst="rect">
            <a:avLst/>
          </a:prstGeom>
          <a:noFill/>
          <a:ln>
            <a:solidFill>
              <a:srgbClr val="C00000"/>
            </a:solidFill>
          </a:ln>
        </p:spPr>
        <p:txBody>
          <a:bodyPr wrap="squar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Xác định nhiệt độ của các vật ở xa và nhiệt độ cao.</a:t>
            </a:r>
          </a:p>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Ví dụ: dây tóc bóng đèn, các ngôi sao.</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926900" y="2461846"/>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528646" y="2454535"/>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474362" y="2434988"/>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10248753" y="2434989"/>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1033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circle(in)">
                                      <p:cBhvr>
                                        <p:cTn id="7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animBg="1"/>
      <p:bldP spid="26" grpId="0" animBg="1"/>
      <p:bldP spid="27" grpId="0" animBg="1"/>
      <p:bldP spid="28" grpId="0" animBg="1"/>
      <p:bldP spid="29"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3810106"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2. Quang phổ vạch phát xạ</a:t>
            </a:r>
          </a:p>
        </p:txBody>
      </p:sp>
      <p:sp>
        <p:nvSpPr>
          <p:cNvPr id="7" name="TextBox 6"/>
          <p:cNvSpPr txBox="1"/>
          <p:nvPr/>
        </p:nvSpPr>
        <p:spPr>
          <a:xfrm>
            <a:off x="278128" y="372097"/>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0046" y="1924035"/>
            <a:ext cx="1760807"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Định nghĩa</a:t>
            </a:r>
          </a:p>
        </p:txBody>
      </p:sp>
      <p:sp>
        <p:nvSpPr>
          <p:cNvPr id="10" name="TextBox 9"/>
          <p:cNvSpPr txBox="1"/>
          <p:nvPr/>
        </p:nvSpPr>
        <p:spPr>
          <a:xfrm>
            <a:off x="3422324" y="1881831"/>
            <a:ext cx="1749084"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Nguồn phát</a:t>
            </a:r>
          </a:p>
        </p:txBody>
      </p:sp>
      <p:sp>
        <p:nvSpPr>
          <p:cNvPr id="11" name="TextBox 10"/>
          <p:cNvSpPr txBox="1"/>
          <p:nvPr/>
        </p:nvSpPr>
        <p:spPr>
          <a:xfrm>
            <a:off x="6242879" y="1905757"/>
            <a:ext cx="1504072"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Đặc điểm</a:t>
            </a:r>
          </a:p>
        </p:txBody>
      </p:sp>
      <p:sp>
        <p:nvSpPr>
          <p:cNvPr id="12" name="TextBox 11"/>
          <p:cNvSpPr txBox="1"/>
          <p:nvPr/>
        </p:nvSpPr>
        <p:spPr>
          <a:xfrm>
            <a:off x="9486753" y="1924035"/>
            <a:ext cx="152400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Ứng dụng</a:t>
            </a:r>
          </a:p>
        </p:txBody>
      </p:sp>
      <p:cxnSp>
        <p:nvCxnSpPr>
          <p:cNvPr id="14" name="Straight Arrow Connector 13"/>
          <p:cNvCxnSpPr>
            <a:stCxn id="6" idx="2"/>
          </p:cNvCxnSpPr>
          <p:nvPr/>
        </p:nvCxnSpPr>
        <p:spPr>
          <a:xfrm flipH="1">
            <a:off x="1514841" y="1262084"/>
            <a:ext cx="4923767" cy="593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438608" y="1262084"/>
            <a:ext cx="350725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554458" y="1262084"/>
            <a:ext cx="1879312" cy="5819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33770" y="1249123"/>
            <a:ext cx="30993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8341" y="2879772"/>
            <a:ext cx="2604576" cy="2677656"/>
          </a:xfrm>
          <a:prstGeom prst="rect">
            <a:avLst/>
          </a:prstGeom>
          <a:noFill/>
          <a:ln>
            <a:solidFill>
              <a:srgbClr val="C00000"/>
            </a:solidFill>
          </a:ln>
        </p:spPr>
        <p:txBody>
          <a:bodyPr wrap="square" rtlCol="0">
            <a:spAutoFit/>
          </a:bodyPr>
          <a:lstStyle/>
          <a:p>
            <a:r>
              <a:rPr lang="en-US" sz="2800" dirty="0" smtClean="0">
                <a:solidFill>
                  <a:srgbClr val="990000"/>
                </a:solidFill>
                <a:latin typeface="Times New Roman" panose="02020603050405020304" pitchFamily="18" charset="0"/>
                <a:cs typeface="Times New Roman" panose="02020603050405020304" pitchFamily="18" charset="0"/>
              </a:rPr>
              <a:t>Là một hệ thống những vạch sáng riêng lẻ ngăn cách nhau bởi những khoảng tối.</a:t>
            </a:r>
            <a:endParaRPr lang="en-US" sz="2800" dirty="0">
              <a:solidFill>
                <a:srgbClr val="99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222552" y="2907384"/>
            <a:ext cx="2148628" cy="2677656"/>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Chất khí hay hơi ở áp suất thấp bị kích thích bằng nhiệt hoặc bằng điện.</a:t>
            </a:r>
            <a:endParaRPr lang="en-US" sz="2800" dirty="0">
              <a:solidFill>
                <a:srgbClr val="FF0066"/>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779038" y="2897433"/>
            <a:ext cx="2823755" cy="3108543"/>
          </a:xfrm>
          <a:prstGeom prst="rect">
            <a:avLst/>
          </a:prstGeom>
          <a:noFill/>
          <a:ln>
            <a:solidFill>
              <a:srgbClr val="C00000"/>
            </a:solidFill>
          </a:ln>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Mỗi nguyên tố hóa học có quang phổ vạch đặc trưng: khác nhau về số lượng vạch, vị trí, độ sáng tỉ đối giữa các vạch.</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017389" y="2897433"/>
            <a:ext cx="2883877" cy="3108543"/>
          </a:xfrm>
          <a:prstGeom prst="rect">
            <a:avLst/>
          </a:prstGeom>
          <a:noFill/>
          <a:ln>
            <a:solidFill>
              <a:srgbClr val="C00000"/>
            </a:solidFill>
          </a:ln>
        </p:spPr>
        <p:txBody>
          <a:bodyPr wrap="squar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Xác định thành phần cấu tạo của nguồn sáng.</a:t>
            </a:r>
          </a:p>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Nhận biết sự tồn tại của nguyên tố trong hỗn hợp hay hợp chất.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1158531" y="2467621"/>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133555" y="2454535"/>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853290" y="2450883"/>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10248275" y="2486941"/>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03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animBg="1"/>
      <p:bldP spid="26" grpId="0" animBg="1"/>
      <p:bldP spid="27" grpId="0" animBg="1"/>
      <p:bldP spid="28" grpId="0" animBg="1"/>
      <p:bldP spid="29"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3291841" cy="461665"/>
          </a:xfrm>
          <a:prstGeom prst="rect">
            <a:avLst/>
          </a:prstGeom>
          <a:noFill/>
          <a:ln>
            <a:solidFill>
              <a:srgbClr val="C00000"/>
            </a:solidFill>
          </a:ln>
        </p:spPr>
        <p:txBody>
          <a:bodyPr wrap="square" rtlCol="0">
            <a:spAutoFit/>
          </a:bodyPr>
          <a:lstStyle/>
          <a:p>
            <a:r>
              <a:rPr lang="en-US" sz="2400" b="1" dirty="0">
                <a:solidFill>
                  <a:srgbClr val="0033CC"/>
                </a:solidFill>
                <a:latin typeface="Times New Roman" panose="02020603050405020304" pitchFamily="18" charset="0"/>
                <a:cs typeface="Times New Roman" panose="02020603050405020304" pitchFamily="18" charset="0"/>
              </a:rPr>
              <a:t>3</a:t>
            </a:r>
            <a:r>
              <a:rPr lang="en-US" sz="2400" b="1" dirty="0" smtClean="0">
                <a:solidFill>
                  <a:srgbClr val="0033CC"/>
                </a:solidFill>
                <a:latin typeface="Times New Roman" panose="02020603050405020304" pitchFamily="18" charset="0"/>
                <a:cs typeface="Times New Roman" panose="02020603050405020304" pitchFamily="18" charset="0"/>
              </a:rPr>
              <a:t>. Quang phổ hấp thụ</a:t>
            </a:r>
          </a:p>
        </p:txBody>
      </p:sp>
      <p:sp>
        <p:nvSpPr>
          <p:cNvPr id="7" name="TextBox 6"/>
          <p:cNvSpPr txBox="1"/>
          <p:nvPr/>
        </p:nvSpPr>
        <p:spPr>
          <a:xfrm>
            <a:off x="278128" y="372097"/>
            <a:ext cx="4010549" cy="553998"/>
          </a:xfrm>
          <a:prstGeom prst="rect">
            <a:avLst/>
          </a:prstGeom>
          <a:noFill/>
        </p:spPr>
        <p:txBody>
          <a:bodyPr wrap="square" rtlCol="0">
            <a:spAutoFit/>
          </a:bodyPr>
          <a:lstStyle/>
          <a:p>
            <a:r>
              <a:rPr lang="en-US" sz="3000" b="1" dirty="0" smtClean="0">
                <a:solidFill>
                  <a:srgbClr val="0033CC"/>
                </a:solidFill>
                <a:latin typeface="Times New Roman" panose="02020603050405020304" pitchFamily="18" charset="0"/>
                <a:cs typeface="Times New Roman" panose="02020603050405020304" pitchFamily="18" charset="0"/>
              </a:rPr>
              <a:t>II. Các loại quang phổ</a:t>
            </a:r>
            <a:endParaRPr lang="en-US" sz="3000" b="1" dirty="0">
              <a:solidFill>
                <a:srgbClr val="0033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8128" y="1924037"/>
            <a:ext cx="1760807"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Định nghĩa</a:t>
            </a:r>
          </a:p>
        </p:txBody>
      </p:sp>
      <p:sp>
        <p:nvSpPr>
          <p:cNvPr id="10" name="TextBox 9"/>
          <p:cNvSpPr txBox="1"/>
          <p:nvPr/>
        </p:nvSpPr>
        <p:spPr>
          <a:xfrm>
            <a:off x="2822917" y="1924036"/>
            <a:ext cx="1749084"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Nguồn phát</a:t>
            </a:r>
          </a:p>
        </p:txBody>
      </p:sp>
      <p:sp>
        <p:nvSpPr>
          <p:cNvPr id="11" name="TextBox 10"/>
          <p:cNvSpPr txBox="1"/>
          <p:nvPr/>
        </p:nvSpPr>
        <p:spPr>
          <a:xfrm>
            <a:off x="5867839" y="1908661"/>
            <a:ext cx="1504072"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Đặc điểm</a:t>
            </a:r>
          </a:p>
        </p:txBody>
      </p:sp>
      <p:sp>
        <p:nvSpPr>
          <p:cNvPr id="12" name="TextBox 11"/>
          <p:cNvSpPr txBox="1"/>
          <p:nvPr/>
        </p:nvSpPr>
        <p:spPr>
          <a:xfrm>
            <a:off x="9486753" y="1924035"/>
            <a:ext cx="1524001" cy="461665"/>
          </a:xfrm>
          <a:prstGeom prst="rect">
            <a:avLst/>
          </a:prstGeom>
          <a:noFill/>
          <a:ln>
            <a:solidFill>
              <a:srgbClr val="C00000"/>
            </a:solidFill>
          </a:ln>
        </p:spPr>
        <p:txBody>
          <a:bodyPr wrap="square" rtlCol="0">
            <a:spAutoFit/>
          </a:bodyPr>
          <a:lstStyle/>
          <a:p>
            <a:r>
              <a:rPr lang="en-US" sz="2400" b="1" dirty="0" smtClean="0">
                <a:solidFill>
                  <a:srgbClr val="0033CC"/>
                </a:solidFill>
                <a:latin typeface="Times New Roman" panose="02020603050405020304" pitchFamily="18" charset="0"/>
                <a:cs typeface="Times New Roman" panose="02020603050405020304" pitchFamily="18" charset="0"/>
              </a:rPr>
              <a:t>Ứng dụng</a:t>
            </a:r>
          </a:p>
        </p:txBody>
      </p:sp>
      <p:cxnSp>
        <p:nvCxnSpPr>
          <p:cNvPr id="14" name="Straight Arrow Connector 13"/>
          <p:cNvCxnSpPr>
            <a:stCxn id="6" idx="2"/>
          </p:cNvCxnSpPr>
          <p:nvPr/>
        </p:nvCxnSpPr>
        <p:spPr>
          <a:xfrm flipH="1">
            <a:off x="1514841" y="1262084"/>
            <a:ext cx="4923767" cy="5931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438608" y="1262084"/>
            <a:ext cx="350725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flipH="1">
            <a:off x="4288677" y="1262084"/>
            <a:ext cx="2149931" cy="6619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74362" y="1262084"/>
            <a:ext cx="0" cy="6045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8341" y="2879772"/>
            <a:ext cx="2015705" cy="2677656"/>
          </a:xfrm>
          <a:prstGeom prst="rect">
            <a:avLst/>
          </a:prstGeom>
          <a:noFill/>
          <a:ln>
            <a:solidFill>
              <a:srgbClr val="C00000"/>
            </a:solidFill>
          </a:ln>
        </p:spPr>
        <p:txBody>
          <a:bodyPr wrap="square" rtlCol="0">
            <a:spAutoFit/>
          </a:bodyPr>
          <a:lstStyle/>
          <a:p>
            <a:r>
              <a:rPr lang="en-US" sz="2800" dirty="0" smtClean="0">
                <a:solidFill>
                  <a:srgbClr val="990000"/>
                </a:solidFill>
                <a:latin typeface="Times New Roman" panose="02020603050405020304" pitchFamily="18" charset="0"/>
                <a:cs typeface="Times New Roman" panose="02020603050405020304" pitchFamily="18" charset="0"/>
              </a:rPr>
              <a:t>Là hệ thống các vạch hay đám vạch tối trên nền quang phổ liên tục.</a:t>
            </a:r>
            <a:endParaRPr lang="en-US" sz="2800" dirty="0">
              <a:solidFill>
                <a:srgbClr val="99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423373" y="2873997"/>
            <a:ext cx="2148628" cy="2246769"/>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Chất rắn, lỏng hay khí đều cho được quang phổ hấp thụ.</a:t>
            </a:r>
            <a:endParaRPr lang="en-US" sz="2800" dirty="0">
              <a:solidFill>
                <a:srgbClr val="FF0066"/>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761328" y="2873997"/>
            <a:ext cx="4101318" cy="3539430"/>
          </a:xfrm>
          <a:prstGeom prst="rect">
            <a:avLst/>
          </a:prstGeom>
          <a:noFill/>
          <a:ln>
            <a:solidFill>
              <a:srgbClr val="C00000"/>
            </a:solidFill>
          </a:ln>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 Nhiệt độ đám khí hay hơi phải thấp hơn nhiệt độ nguồn phát quang phổ liên tục.</a:t>
            </a:r>
          </a:p>
          <a:p>
            <a:r>
              <a:rPr lang="en-US" sz="2800" dirty="0" smtClean="0">
                <a:solidFill>
                  <a:srgbClr val="00B050"/>
                </a:solidFill>
                <a:latin typeface="Times New Roman" panose="02020603050405020304" pitchFamily="18" charset="0"/>
                <a:cs typeface="Times New Roman" panose="02020603050405020304" pitchFamily="18" charset="0"/>
              </a:rPr>
              <a:t>+ Chất khí chỉ cho quang phổ vạch hấp thụ.</a:t>
            </a:r>
          </a:p>
          <a:p>
            <a:r>
              <a:rPr lang="en-US" sz="2800" dirty="0" smtClean="0">
                <a:solidFill>
                  <a:srgbClr val="00B050"/>
                </a:solidFill>
                <a:latin typeface="Times New Roman" panose="02020603050405020304" pitchFamily="18" charset="0"/>
                <a:cs typeface="Times New Roman" panose="02020603050405020304" pitchFamily="18" charset="0"/>
              </a:rPr>
              <a:t>+ Chất rắn và lỏng cho quang phổ đám hấp thụ.</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017389" y="2897433"/>
            <a:ext cx="2883877" cy="954107"/>
          </a:xfrm>
          <a:prstGeom prst="rect">
            <a:avLst/>
          </a:prstGeom>
          <a:noFill/>
          <a:ln>
            <a:solidFill>
              <a:srgbClr val="C00000"/>
            </a:solidFill>
          </a:ln>
        </p:spPr>
        <p:txBody>
          <a:bodyPr wrap="squar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Tương tự quang phổ vạch phát xạ</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926900" y="2461846"/>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528646" y="2454535"/>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6474362" y="2434988"/>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10248753" y="2434989"/>
            <a:ext cx="337625" cy="384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9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animBg="1"/>
      <p:bldP spid="26" grpId="0" animBg="1"/>
      <p:bldP spid="27" grpId="0" animBg="1"/>
      <p:bldP spid="28" grpId="0" animBg="1"/>
      <p:bldP spid="29"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955"/>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92687" y="800419"/>
            <a:ext cx="2466242" cy="461665"/>
          </a:xfrm>
          <a:prstGeom prst="rect">
            <a:avLst/>
          </a:prstGeom>
          <a:noFill/>
          <a:ln>
            <a:solidFill>
              <a:srgbClr val="C00000"/>
            </a:solidFill>
          </a:ln>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1. Tia hồng ngoại</a:t>
            </a:r>
          </a:p>
        </p:txBody>
      </p:sp>
      <p:sp>
        <p:nvSpPr>
          <p:cNvPr id="7" name="TextBox 6"/>
          <p:cNvSpPr txBox="1"/>
          <p:nvPr/>
        </p:nvSpPr>
        <p:spPr>
          <a:xfrm>
            <a:off x="5779765" y="1827485"/>
            <a:ext cx="156469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Tính chất</a:t>
            </a:r>
          </a:p>
        </p:txBody>
      </p:sp>
      <p:cxnSp>
        <p:nvCxnSpPr>
          <p:cNvPr id="8" name="Straight Arrow Connector 7"/>
          <p:cNvCxnSpPr/>
          <p:nvPr/>
        </p:nvCxnSpPr>
        <p:spPr>
          <a:xfrm flipH="1">
            <a:off x="2213082" y="1262084"/>
            <a:ext cx="4120036" cy="4622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4719" y="1267685"/>
            <a:ext cx="1433093" cy="5134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87810" y="1262084"/>
            <a:ext cx="3030149" cy="4622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307" y="1827485"/>
            <a:ext cx="1760807"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Định nghĩa</a:t>
            </a:r>
          </a:p>
        </p:txBody>
      </p:sp>
      <p:sp>
        <p:nvSpPr>
          <p:cNvPr id="12" name="TextBox 11"/>
          <p:cNvSpPr txBox="1"/>
          <p:nvPr/>
        </p:nvSpPr>
        <p:spPr>
          <a:xfrm>
            <a:off x="3110627" y="1863646"/>
            <a:ext cx="1993265"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Nguồn phát </a:t>
            </a:r>
          </a:p>
        </p:txBody>
      </p:sp>
      <p:sp>
        <p:nvSpPr>
          <p:cNvPr id="14" name="TextBox 13"/>
          <p:cNvSpPr txBox="1"/>
          <p:nvPr/>
        </p:nvSpPr>
        <p:spPr>
          <a:xfrm>
            <a:off x="221038" y="2866793"/>
            <a:ext cx="2363084" cy="3416320"/>
          </a:xfrm>
          <a:prstGeom prst="rect">
            <a:avLst/>
          </a:prstGeom>
          <a:noFill/>
          <a:ln>
            <a:solidFill>
              <a:srgbClr val="C00000"/>
            </a:solidFill>
          </a:ln>
        </p:spPr>
        <p:txBody>
          <a:bodyPr wrap="square" rtlCol="0">
            <a:spAutoFit/>
          </a:bodyPr>
          <a:lstStyle/>
          <a:p>
            <a:r>
              <a:rPr lang="en-US" sz="2400" dirty="0" smtClean="0">
                <a:solidFill>
                  <a:srgbClr val="0033CC"/>
                </a:solidFill>
                <a:latin typeface="Times New Roman" panose="02020603050405020304" pitchFamily="18" charset="0"/>
                <a:cs typeface="Times New Roman" panose="02020603050405020304" pitchFamily="18" charset="0"/>
              </a:rPr>
              <a:t>Là những bức xạ không nhìn thấy nằm ngoài vùng màu đỏ, có bước sóng từ 760nm (0,76µm) đến khoảng vài mm.</a:t>
            </a:r>
          </a:p>
          <a:p>
            <a:r>
              <a:rPr lang="en-US" sz="2400" dirty="0" smtClean="0">
                <a:solidFill>
                  <a:srgbClr val="FF0000"/>
                </a:solidFill>
                <a:latin typeface="Times New Roman" panose="02020603050405020304" pitchFamily="18" charset="0"/>
                <a:cs typeface="Times New Roman" panose="02020603050405020304" pitchFamily="18" charset="0"/>
              </a:rPr>
              <a:t>Có bản chất sóng điện từ.</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660790" y="2866791"/>
            <a:ext cx="2338598" cy="3108543"/>
          </a:xfrm>
          <a:prstGeom prst="rect">
            <a:avLst/>
          </a:prstGeom>
          <a:noFill/>
          <a:ln>
            <a:solidFill>
              <a:srgbClr val="C00000"/>
            </a:solidFill>
          </a:ln>
        </p:spPr>
        <p:txBody>
          <a:bodyPr wrap="square" rtlCol="0">
            <a:spAutoFit/>
          </a:bodyPr>
          <a:lstStyle/>
          <a:p>
            <a:r>
              <a:rPr lang="en-US" sz="2800" dirty="0" smtClean="0">
                <a:solidFill>
                  <a:srgbClr val="FF0066"/>
                </a:solidFill>
                <a:latin typeface="Times New Roman" panose="02020603050405020304" pitchFamily="18" charset="0"/>
                <a:cs typeface="Times New Roman" panose="02020603050405020304" pitchFamily="18" charset="0"/>
              </a:rPr>
              <a:t>Mọi vật có nhiệt độ cao hơn nhiệt độ môi trường.</a:t>
            </a:r>
          </a:p>
          <a:p>
            <a:r>
              <a:rPr lang="en-US" sz="2800" dirty="0" smtClean="0">
                <a:solidFill>
                  <a:srgbClr val="FF0066"/>
                </a:solidFill>
                <a:latin typeface="Times New Roman" panose="02020603050405020304" pitchFamily="18" charset="0"/>
                <a:cs typeface="Times New Roman" panose="02020603050405020304" pitchFamily="18" charset="0"/>
              </a:rPr>
              <a:t>Vd: Bếp than, bếp ga...đèn dây tóc</a:t>
            </a:r>
            <a:endParaRPr lang="en-US" sz="2800" dirty="0">
              <a:solidFill>
                <a:srgbClr val="FF006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099537" y="2861300"/>
            <a:ext cx="2831411" cy="2015936"/>
          </a:xfrm>
          <a:prstGeom prst="rect">
            <a:avLst/>
          </a:prstGeom>
          <a:noFill/>
          <a:ln>
            <a:solidFill>
              <a:srgbClr val="C00000"/>
            </a:solidFill>
          </a:ln>
        </p:spPr>
        <p:txBody>
          <a:bodyPr wrap="square" rtlCol="0">
            <a:spAutoFit/>
          </a:bodyPr>
          <a:lstStyle/>
          <a:p>
            <a:r>
              <a:rPr lang="en-US" sz="2500" b="1" dirty="0" smtClean="0">
                <a:solidFill>
                  <a:srgbClr val="FF0000"/>
                </a:solidFill>
                <a:latin typeface="Times New Roman" panose="02020603050405020304" pitchFamily="18" charset="0"/>
                <a:cs typeface="Times New Roman" panose="02020603050405020304" pitchFamily="18" charset="0"/>
              </a:rPr>
              <a:t>+ tác dụng nhiệt</a:t>
            </a:r>
          </a:p>
          <a:p>
            <a:r>
              <a:rPr lang="en-US" sz="2500" dirty="0" smtClean="0">
                <a:solidFill>
                  <a:srgbClr val="009900"/>
                </a:solidFill>
                <a:latin typeface="Times New Roman" panose="02020603050405020304" pitchFamily="18" charset="0"/>
                <a:cs typeface="Times New Roman" panose="02020603050405020304" pitchFamily="18" charset="0"/>
              </a:rPr>
              <a:t>+ gây ra một số phản ứng hóa học.</a:t>
            </a:r>
          </a:p>
          <a:p>
            <a:r>
              <a:rPr lang="en-US" sz="2500" dirty="0" smtClean="0">
                <a:solidFill>
                  <a:srgbClr val="009900"/>
                </a:solidFill>
                <a:latin typeface="Times New Roman" panose="02020603050405020304" pitchFamily="18" charset="0"/>
                <a:cs typeface="Times New Roman" panose="02020603050405020304" pitchFamily="18" charset="0"/>
              </a:rPr>
              <a:t>+ có thể biến điệu như sóng cao tần.</a:t>
            </a:r>
          </a:p>
        </p:txBody>
      </p:sp>
      <p:sp>
        <p:nvSpPr>
          <p:cNvPr id="28" name="Down Arrow 27"/>
          <p:cNvSpPr/>
          <p:nvPr/>
        </p:nvSpPr>
        <p:spPr>
          <a:xfrm>
            <a:off x="1271951" y="2356803"/>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3749493" y="2383270"/>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6312622" y="2369990"/>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022854" y="1827485"/>
            <a:ext cx="164715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Công dụng</a:t>
            </a:r>
          </a:p>
        </p:txBody>
      </p:sp>
      <p:sp>
        <p:nvSpPr>
          <p:cNvPr id="19" name="TextBox 18"/>
          <p:cNvSpPr txBox="1"/>
          <p:nvPr/>
        </p:nvSpPr>
        <p:spPr>
          <a:xfrm>
            <a:off x="8001381" y="2852526"/>
            <a:ext cx="4099178" cy="3170099"/>
          </a:xfrm>
          <a:prstGeom prst="rect">
            <a:avLst/>
          </a:prstGeom>
          <a:noFill/>
          <a:ln>
            <a:solidFill>
              <a:srgbClr val="C00000"/>
            </a:solidFill>
          </a:ln>
        </p:spPr>
        <p:txBody>
          <a:bodyPr wrap="square" rtlCol="0">
            <a:spAutoFit/>
          </a:bodyPr>
          <a:lstStyle/>
          <a:p>
            <a:r>
              <a:rPr lang="en-US" sz="2500" dirty="0" smtClean="0">
                <a:solidFill>
                  <a:srgbClr val="990000"/>
                </a:solidFill>
                <a:latin typeface="Times New Roman" panose="02020603050405020304" pitchFamily="18" charset="0"/>
                <a:cs typeface="Times New Roman" panose="02020603050405020304" pitchFamily="18" charset="0"/>
              </a:rPr>
              <a:t>+ sấy khô, sưởi ấm.</a:t>
            </a:r>
          </a:p>
          <a:p>
            <a:r>
              <a:rPr lang="en-US" sz="2500" dirty="0" smtClean="0">
                <a:solidFill>
                  <a:srgbClr val="990000"/>
                </a:solidFill>
                <a:latin typeface="Times New Roman" panose="02020603050405020304" pitchFamily="18" charset="0"/>
                <a:cs typeface="Times New Roman" panose="02020603050405020304" pitchFamily="18" charset="0"/>
              </a:rPr>
              <a:t>+ chế tạo được phim ảnh chụp ban đêm.</a:t>
            </a:r>
          </a:p>
          <a:p>
            <a:r>
              <a:rPr lang="en-US" sz="2500" dirty="0" smtClean="0">
                <a:solidFill>
                  <a:srgbClr val="990000"/>
                </a:solidFill>
                <a:latin typeface="Times New Roman" panose="02020603050405020304" pitchFamily="18" charset="0"/>
                <a:cs typeface="Times New Roman" panose="02020603050405020304" pitchFamily="18" charset="0"/>
              </a:rPr>
              <a:t>+</a:t>
            </a:r>
            <a:r>
              <a:rPr lang="en-US" sz="2500" dirty="0">
                <a:solidFill>
                  <a:srgbClr val="990000"/>
                </a:solidFill>
                <a:latin typeface="Times New Roman" panose="02020603050405020304" pitchFamily="18" charset="0"/>
                <a:cs typeface="Times New Roman" panose="02020603050405020304" pitchFamily="18" charset="0"/>
              </a:rPr>
              <a:t> chế tạo bộ điều khiển từ </a:t>
            </a:r>
            <a:r>
              <a:rPr lang="en-US" sz="2500" dirty="0" smtClean="0">
                <a:solidFill>
                  <a:srgbClr val="990000"/>
                </a:solidFill>
                <a:latin typeface="Times New Roman" panose="02020603050405020304" pitchFamily="18" charset="0"/>
                <a:cs typeface="Times New Roman" panose="02020603050405020304" pitchFamily="18" charset="0"/>
              </a:rPr>
              <a:t>xa.</a:t>
            </a:r>
          </a:p>
          <a:p>
            <a:r>
              <a:rPr lang="en-US" sz="2500" dirty="0" smtClean="0">
                <a:solidFill>
                  <a:srgbClr val="990000"/>
                </a:solidFill>
                <a:latin typeface="Times New Roman" panose="02020603050405020304" pitchFamily="18" charset="0"/>
                <a:cs typeface="Times New Roman" panose="02020603050405020304" pitchFamily="18" charset="0"/>
              </a:rPr>
              <a:t> + ứng </a:t>
            </a:r>
            <a:r>
              <a:rPr lang="en-US" sz="2500" dirty="0">
                <a:solidFill>
                  <a:srgbClr val="990000"/>
                </a:solidFill>
                <a:latin typeface="Times New Roman" panose="02020603050405020304" pitchFamily="18" charset="0"/>
                <a:cs typeface="Times New Roman" panose="02020603050405020304" pitchFamily="18" charset="0"/>
              </a:rPr>
              <a:t>dụng trong quân sự (ống nhòm hồng ngoại, tên lửa tìm mục tiêu</a:t>
            </a:r>
            <a:r>
              <a:rPr lang="en-US" sz="2500" dirty="0" smtClean="0">
                <a:solidFill>
                  <a:srgbClr val="990000"/>
                </a:solidFill>
                <a:latin typeface="Times New Roman" panose="02020603050405020304" pitchFamily="18" charset="0"/>
                <a:cs typeface="Times New Roman" panose="02020603050405020304" pitchFamily="18" charset="0"/>
              </a:rPr>
              <a:t>,...)</a:t>
            </a:r>
            <a:endParaRPr lang="en-US" sz="2500" dirty="0">
              <a:solidFill>
                <a:srgbClr val="990000"/>
              </a:solidFill>
              <a:latin typeface="Times New Roman" panose="02020603050405020304" pitchFamily="18" charset="0"/>
              <a:cs typeface="Times New Roman" panose="02020603050405020304" pitchFamily="18" charset="0"/>
            </a:endParaRPr>
          </a:p>
          <a:p>
            <a:endParaRPr lang="en-US" sz="2500" dirty="0">
              <a:solidFill>
                <a:srgbClr val="990000"/>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9761413" y="2356803"/>
            <a:ext cx="365761"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382713" y="1251895"/>
            <a:ext cx="5096" cy="5344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254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P spid="17" grpId="0" animBg="1"/>
      <p:bldP spid="28" grpId="0" animBg="1"/>
      <p:bldP spid="29" grpId="0" animBg="1"/>
      <p:bldP spid="30"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955"/>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5316466" y="819954"/>
            <a:ext cx="2142685" cy="461665"/>
          </a:xfrm>
          <a:prstGeom prst="rect">
            <a:avLst/>
          </a:prstGeom>
          <a:noFill/>
          <a:ln>
            <a:solidFill>
              <a:srgbClr val="C00000"/>
            </a:solidFill>
          </a:ln>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2</a:t>
            </a:r>
            <a:r>
              <a:rPr lang="en-US" sz="2400" b="1" dirty="0" smtClean="0">
                <a:solidFill>
                  <a:srgbClr val="C00000"/>
                </a:solidFill>
                <a:latin typeface="Times New Roman" panose="02020603050405020304" pitchFamily="18" charset="0"/>
                <a:cs typeface="Times New Roman" panose="02020603050405020304" pitchFamily="18" charset="0"/>
              </a:rPr>
              <a:t>. Tia tử ngoại</a:t>
            </a:r>
          </a:p>
        </p:txBody>
      </p:sp>
      <p:sp>
        <p:nvSpPr>
          <p:cNvPr id="7" name="TextBox 6"/>
          <p:cNvSpPr txBox="1"/>
          <p:nvPr/>
        </p:nvSpPr>
        <p:spPr>
          <a:xfrm>
            <a:off x="5625950" y="1784563"/>
            <a:ext cx="156469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Tính chất</a:t>
            </a:r>
          </a:p>
        </p:txBody>
      </p:sp>
      <p:cxnSp>
        <p:nvCxnSpPr>
          <p:cNvPr id="8" name="Straight Arrow Connector 7"/>
          <p:cNvCxnSpPr>
            <a:stCxn id="6" idx="2"/>
          </p:cNvCxnSpPr>
          <p:nvPr/>
        </p:nvCxnSpPr>
        <p:spPr>
          <a:xfrm flipH="1">
            <a:off x="2053885" y="1281619"/>
            <a:ext cx="4333924" cy="5686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27372" y="1267685"/>
            <a:ext cx="1960440" cy="5168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87810" y="1262084"/>
            <a:ext cx="3487710" cy="4405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197" y="1848215"/>
            <a:ext cx="1760807"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Định nghĩa</a:t>
            </a:r>
          </a:p>
        </p:txBody>
      </p:sp>
      <p:sp>
        <p:nvSpPr>
          <p:cNvPr id="12" name="TextBox 11"/>
          <p:cNvSpPr txBox="1"/>
          <p:nvPr/>
        </p:nvSpPr>
        <p:spPr>
          <a:xfrm>
            <a:off x="2679352" y="1875944"/>
            <a:ext cx="1993265"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Nguồn phát </a:t>
            </a:r>
          </a:p>
        </p:txBody>
      </p:sp>
      <p:sp>
        <p:nvSpPr>
          <p:cNvPr id="14" name="TextBox 13"/>
          <p:cNvSpPr txBox="1"/>
          <p:nvPr/>
        </p:nvSpPr>
        <p:spPr>
          <a:xfrm>
            <a:off x="36160" y="2996418"/>
            <a:ext cx="2439888" cy="3416320"/>
          </a:xfrm>
          <a:prstGeom prst="rect">
            <a:avLst/>
          </a:prstGeom>
          <a:noFill/>
          <a:ln>
            <a:solidFill>
              <a:srgbClr val="C00000"/>
            </a:solidFill>
          </a:ln>
        </p:spPr>
        <p:txBody>
          <a:bodyPr wrap="square" rtlCol="0">
            <a:spAutoFit/>
          </a:bodyPr>
          <a:lstStyle/>
          <a:p>
            <a:r>
              <a:rPr lang="en-US" sz="2400" dirty="0" smtClean="0">
                <a:solidFill>
                  <a:srgbClr val="0033CC"/>
                </a:solidFill>
                <a:latin typeface="Times New Roman" panose="02020603050405020304" pitchFamily="18" charset="0"/>
                <a:cs typeface="Times New Roman" panose="02020603050405020304" pitchFamily="18" charset="0"/>
              </a:rPr>
              <a:t>Là những bức xạ không nhìn thấy nằm ngoài vùng màu tím, có bước sóng từ 380nm (0,38µm) đến khoảng vài nm.</a:t>
            </a:r>
          </a:p>
          <a:p>
            <a:r>
              <a:rPr lang="en-US" sz="2400" dirty="0" smtClean="0">
                <a:solidFill>
                  <a:srgbClr val="FF0000"/>
                </a:solidFill>
                <a:latin typeface="Times New Roman" panose="02020603050405020304" pitchFamily="18" charset="0"/>
                <a:cs typeface="Times New Roman" panose="02020603050405020304" pitchFamily="18" charset="0"/>
              </a:rPr>
              <a:t>Có bản chất sóng điện từ.</a:t>
            </a:r>
          </a:p>
        </p:txBody>
      </p:sp>
      <p:sp>
        <p:nvSpPr>
          <p:cNvPr id="15" name="TextBox 14"/>
          <p:cNvSpPr txBox="1"/>
          <p:nvPr/>
        </p:nvSpPr>
        <p:spPr>
          <a:xfrm>
            <a:off x="2607293" y="3011353"/>
            <a:ext cx="2065324" cy="2677656"/>
          </a:xfrm>
          <a:prstGeom prst="rect">
            <a:avLst/>
          </a:prstGeom>
          <a:noFill/>
          <a:ln>
            <a:solidFill>
              <a:srgbClr val="C00000"/>
            </a:solidFill>
          </a:ln>
        </p:spPr>
        <p:txBody>
          <a:bodyPr wrap="square" rtlCol="0">
            <a:spAutoFit/>
          </a:bodyPr>
          <a:lstStyle/>
          <a:p>
            <a:r>
              <a:rPr lang="en-US" sz="2400" dirty="0" smtClean="0">
                <a:solidFill>
                  <a:srgbClr val="FF0066"/>
                </a:solidFill>
                <a:latin typeface="Times New Roman" panose="02020603050405020304" pitchFamily="18" charset="0"/>
                <a:cs typeface="Times New Roman" panose="02020603050405020304" pitchFamily="18" charset="0"/>
              </a:rPr>
              <a:t>Vật có nhiệt độ trên 2000</a:t>
            </a:r>
            <a:r>
              <a:rPr lang="en-US" sz="2400" baseline="30000" dirty="0" smtClean="0">
                <a:solidFill>
                  <a:srgbClr val="FF0066"/>
                </a:solidFill>
                <a:latin typeface="Times New Roman" panose="02020603050405020304" pitchFamily="18" charset="0"/>
                <a:cs typeface="Times New Roman" panose="02020603050405020304" pitchFamily="18" charset="0"/>
              </a:rPr>
              <a:t>0</a:t>
            </a:r>
            <a:r>
              <a:rPr lang="en-US" sz="2400" dirty="0" smtClean="0">
                <a:solidFill>
                  <a:srgbClr val="FF0066"/>
                </a:solidFill>
                <a:latin typeface="Times New Roman" panose="02020603050405020304" pitchFamily="18" charset="0"/>
                <a:cs typeface="Times New Roman" panose="02020603050405020304" pitchFamily="18" charset="0"/>
              </a:rPr>
              <a:t>C</a:t>
            </a:r>
          </a:p>
          <a:p>
            <a:r>
              <a:rPr lang="en-US" sz="2400" dirty="0" smtClean="0">
                <a:solidFill>
                  <a:srgbClr val="FF0066"/>
                </a:solidFill>
                <a:latin typeface="Times New Roman" panose="02020603050405020304" pitchFamily="18" charset="0"/>
                <a:cs typeface="Times New Roman" panose="02020603050405020304" pitchFamily="18" charset="0"/>
              </a:rPr>
              <a:t>Ví dụ: </a:t>
            </a:r>
          </a:p>
          <a:p>
            <a:r>
              <a:rPr lang="en-US" sz="2400" dirty="0" smtClean="0">
                <a:solidFill>
                  <a:srgbClr val="FF0066"/>
                </a:solidFill>
                <a:latin typeface="Times New Roman" panose="02020603050405020304" pitchFamily="18" charset="0"/>
                <a:cs typeface="Times New Roman" panose="02020603050405020304" pitchFamily="18" charset="0"/>
              </a:rPr>
              <a:t>hồ quang điện, đèn hơi thủy ngân, bề mặt Mặt Trời.</a:t>
            </a:r>
            <a:endParaRPr lang="en-US" sz="2400" dirty="0">
              <a:solidFill>
                <a:srgbClr val="FF006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799833" y="2951722"/>
            <a:ext cx="4410051" cy="3785652"/>
          </a:xfrm>
          <a:prstGeom prst="rect">
            <a:avLst/>
          </a:prstGeom>
          <a:noFill/>
          <a:ln>
            <a:solidFill>
              <a:srgbClr val="C0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tác dụng lên phim ảnh</a:t>
            </a:r>
          </a:p>
          <a:p>
            <a:r>
              <a:rPr lang="en-US" sz="2400" dirty="0" smtClean="0">
                <a:latin typeface="Times New Roman" panose="02020603050405020304" pitchFamily="18" charset="0"/>
                <a:cs typeface="Times New Roman" panose="02020603050405020304" pitchFamily="18" charset="0"/>
              </a:rPr>
              <a:t>+ kích thích sự phát quang: kẽm sunfua, cađimi sunfua.</a:t>
            </a:r>
          </a:p>
          <a:p>
            <a:r>
              <a:rPr lang="en-US" sz="2400" dirty="0" smtClean="0">
                <a:latin typeface="Times New Roman" panose="02020603050405020304" pitchFamily="18" charset="0"/>
                <a:cs typeface="Times New Roman" panose="02020603050405020304" pitchFamily="18" charset="0"/>
              </a:rPr>
              <a:t>+ kích thích phản ứng hóa học. </a:t>
            </a:r>
          </a:p>
          <a:p>
            <a:r>
              <a:rPr lang="en-US" sz="2400" dirty="0" smtClean="0">
                <a:latin typeface="Times New Roman" panose="02020603050405020304" pitchFamily="18" charset="0"/>
                <a:cs typeface="Times New Roman" panose="02020603050405020304" pitchFamily="18" charset="0"/>
              </a:rPr>
              <a:t>+ gây hiện tượng quang điện. </a:t>
            </a:r>
          </a:p>
          <a:p>
            <a:r>
              <a:rPr lang="en-US" sz="2400" dirty="0" smtClean="0">
                <a:latin typeface="Times New Roman" panose="02020603050405020304" pitchFamily="18" charset="0"/>
                <a:cs typeface="Times New Roman" panose="02020603050405020304" pitchFamily="18" charset="0"/>
              </a:rPr>
              <a:t>+ tác dụng sinh học: hủy diệt tế bào.</a:t>
            </a:r>
          </a:p>
          <a:p>
            <a:r>
              <a:rPr lang="en-US" sz="2400" dirty="0" smtClean="0">
                <a:latin typeface="Times New Roman" panose="02020603050405020304" pitchFamily="18" charset="0"/>
                <a:cs typeface="Times New Roman" panose="02020603050405020304" pitchFamily="18" charset="0"/>
              </a:rPr>
              <a:t>+ bị nước và thủy tinh hấp thụ mạnh nhưng truyền qua được thạch anh.</a:t>
            </a:r>
          </a:p>
        </p:txBody>
      </p:sp>
      <p:sp>
        <p:nvSpPr>
          <p:cNvPr id="2" name="Down Arrow 1"/>
          <p:cNvSpPr/>
          <p:nvPr/>
        </p:nvSpPr>
        <p:spPr>
          <a:xfrm>
            <a:off x="783753" y="2384413"/>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330727" y="2487489"/>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169144" y="2340808"/>
            <a:ext cx="478302" cy="541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367255" y="2981662"/>
            <a:ext cx="2778197" cy="3416320"/>
          </a:xfrm>
          <a:prstGeom prst="rect">
            <a:avLst/>
          </a:prstGeom>
          <a:noFill/>
          <a:ln>
            <a:solidFill>
              <a:srgbClr val="C00000"/>
            </a:solidFill>
          </a:ln>
        </p:spPr>
        <p:txBody>
          <a:bodyPr wrap="square" rtlCol="0">
            <a:spAutoFit/>
          </a:bodyPr>
          <a:lstStyle/>
          <a:p>
            <a:r>
              <a:rPr lang="en-US" sz="2400" dirty="0" smtClean="0">
                <a:solidFill>
                  <a:srgbClr val="0033CC"/>
                </a:solidFill>
                <a:latin typeface="Times New Roman" panose="02020603050405020304" pitchFamily="18" charset="0"/>
                <a:cs typeface="Times New Roman" panose="02020603050405020304" pitchFamily="18" charset="0"/>
              </a:rPr>
              <a:t>+ Y học: tiệt trùng, chữa bệnh còi xương.</a:t>
            </a:r>
          </a:p>
          <a:p>
            <a:r>
              <a:rPr lang="en-US" sz="2400" dirty="0" smtClean="0">
                <a:solidFill>
                  <a:srgbClr val="0033CC"/>
                </a:solidFill>
                <a:latin typeface="Times New Roman" panose="02020603050405020304" pitchFamily="18" charset="0"/>
                <a:cs typeface="Times New Roman" panose="02020603050405020304" pitchFamily="18" charset="0"/>
              </a:rPr>
              <a:t>+ CN thực phẩm: tiệt trùng trước khi đóng gói.</a:t>
            </a:r>
          </a:p>
          <a:p>
            <a:r>
              <a:rPr lang="en-US" sz="2400" dirty="0" smtClean="0">
                <a:solidFill>
                  <a:srgbClr val="0033CC"/>
                </a:solidFill>
                <a:latin typeface="Times New Roman" panose="02020603050405020304" pitchFamily="18" charset="0"/>
                <a:cs typeface="Times New Roman" panose="02020603050405020304" pitchFamily="18" charset="0"/>
              </a:rPr>
              <a:t>+ tìm vết nứt trên bề mặt kim loại</a:t>
            </a:r>
          </a:p>
          <a:p>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10278051" y="2363312"/>
            <a:ext cx="478302" cy="541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463203" y="1784563"/>
            <a:ext cx="1809288"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Công dụng</a:t>
            </a:r>
          </a:p>
        </p:txBody>
      </p:sp>
      <p:cxnSp>
        <p:nvCxnSpPr>
          <p:cNvPr id="22" name="Straight Arrow Connector 21"/>
          <p:cNvCxnSpPr>
            <a:stCxn id="6" idx="2"/>
          </p:cNvCxnSpPr>
          <p:nvPr/>
        </p:nvCxnSpPr>
        <p:spPr>
          <a:xfrm flipH="1">
            <a:off x="6387808" y="1281619"/>
            <a:ext cx="1" cy="4421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65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P spid="17" grpId="0" animBg="1"/>
      <p:bldP spid="2" grpId="0" animBg="1"/>
      <p:bldP spid="16"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955"/>
            <a:ext cx="4545122"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III. Các loại tia bức xạ</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62400" y="112068"/>
            <a:ext cx="5562600" cy="430887"/>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QUANG PHỔ VÀ CÁC LOẠI TIA</a:t>
            </a:r>
          </a:p>
        </p:txBody>
      </p:sp>
      <p:sp>
        <p:nvSpPr>
          <p:cNvPr id="6" name="TextBox 5"/>
          <p:cNvSpPr txBox="1"/>
          <p:nvPr/>
        </p:nvSpPr>
        <p:spPr>
          <a:xfrm>
            <a:off x="4767859" y="819954"/>
            <a:ext cx="3524556" cy="461665"/>
          </a:xfrm>
          <a:prstGeom prst="rect">
            <a:avLst/>
          </a:prstGeom>
          <a:noFill/>
          <a:ln>
            <a:solidFill>
              <a:srgbClr val="C00000"/>
            </a:solidFill>
          </a:ln>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3. Tia Rơnghen (Tia X)</a:t>
            </a:r>
          </a:p>
        </p:txBody>
      </p:sp>
      <p:sp>
        <p:nvSpPr>
          <p:cNvPr id="7" name="TextBox 6"/>
          <p:cNvSpPr txBox="1"/>
          <p:nvPr/>
        </p:nvSpPr>
        <p:spPr>
          <a:xfrm>
            <a:off x="5464788" y="2013378"/>
            <a:ext cx="1564690"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Tính chất</a:t>
            </a:r>
          </a:p>
        </p:txBody>
      </p:sp>
      <p:cxnSp>
        <p:nvCxnSpPr>
          <p:cNvPr id="8" name="Straight Arrow Connector 7"/>
          <p:cNvCxnSpPr/>
          <p:nvPr/>
        </p:nvCxnSpPr>
        <p:spPr>
          <a:xfrm flipH="1">
            <a:off x="2166428" y="1262084"/>
            <a:ext cx="4226981" cy="5881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6516" y="1267685"/>
            <a:ext cx="1431296" cy="6018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87810" y="1262084"/>
            <a:ext cx="3563532" cy="6559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739" y="1971178"/>
            <a:ext cx="1760807"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Định nghĩa</a:t>
            </a:r>
          </a:p>
        </p:txBody>
      </p:sp>
      <p:sp>
        <p:nvSpPr>
          <p:cNvPr id="12" name="TextBox 11"/>
          <p:cNvSpPr txBox="1"/>
          <p:nvPr/>
        </p:nvSpPr>
        <p:spPr>
          <a:xfrm>
            <a:off x="2874156" y="1971177"/>
            <a:ext cx="1993265"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Nguồn phát </a:t>
            </a:r>
          </a:p>
        </p:txBody>
      </p:sp>
      <p:sp>
        <p:nvSpPr>
          <p:cNvPr id="14" name="TextBox 13"/>
          <p:cNvSpPr txBox="1"/>
          <p:nvPr/>
        </p:nvSpPr>
        <p:spPr>
          <a:xfrm>
            <a:off x="160746" y="3010486"/>
            <a:ext cx="2788924" cy="1384995"/>
          </a:xfrm>
          <a:prstGeom prst="rect">
            <a:avLst/>
          </a:prstGeom>
          <a:noFill/>
          <a:ln>
            <a:solidFill>
              <a:srgbClr val="C00000"/>
            </a:solidFill>
          </a:ln>
        </p:spPr>
        <p:txBody>
          <a:bodyPr wrap="square" rtlCol="0">
            <a:spAutoFit/>
          </a:bodyPr>
          <a:lstStyle/>
          <a:p>
            <a:r>
              <a:rPr lang="en-US" sz="2800" dirty="0" smtClean="0">
                <a:solidFill>
                  <a:srgbClr val="0033CC"/>
                </a:solidFill>
                <a:latin typeface="Times New Roman" panose="02020603050405020304" pitchFamily="18" charset="0"/>
                <a:cs typeface="Times New Roman" panose="02020603050405020304" pitchFamily="18" charset="0"/>
              </a:rPr>
              <a:t>Là </a:t>
            </a:r>
            <a:r>
              <a:rPr lang="en-US" sz="2800" dirty="0" smtClean="0">
                <a:solidFill>
                  <a:srgbClr val="FF0000"/>
                </a:solidFill>
                <a:latin typeface="Times New Roman" panose="02020603050405020304" pitchFamily="18" charset="0"/>
                <a:cs typeface="Times New Roman" panose="02020603050405020304" pitchFamily="18" charset="0"/>
              </a:rPr>
              <a:t>sóng điện từ </a:t>
            </a:r>
            <a:r>
              <a:rPr lang="en-US" sz="2800" dirty="0" smtClean="0">
                <a:solidFill>
                  <a:srgbClr val="0033CC"/>
                </a:solidFill>
                <a:latin typeface="Times New Roman" panose="02020603050405020304" pitchFamily="18" charset="0"/>
                <a:cs typeface="Times New Roman" panose="02020603050405020304" pitchFamily="18" charset="0"/>
              </a:rPr>
              <a:t>có bước sóng từ 10</a:t>
            </a:r>
            <a:r>
              <a:rPr lang="en-US" sz="2800" baseline="30000" dirty="0" smtClean="0">
                <a:solidFill>
                  <a:srgbClr val="0033CC"/>
                </a:solidFill>
                <a:latin typeface="Times New Roman" panose="02020603050405020304" pitchFamily="18" charset="0"/>
                <a:cs typeface="Times New Roman" panose="02020603050405020304" pitchFamily="18" charset="0"/>
              </a:rPr>
              <a:t>-11</a:t>
            </a:r>
            <a:r>
              <a:rPr lang="en-US" sz="2800" dirty="0" smtClean="0">
                <a:solidFill>
                  <a:srgbClr val="0033CC"/>
                </a:solidFill>
                <a:latin typeface="Times New Roman" panose="02020603050405020304" pitchFamily="18" charset="0"/>
                <a:cs typeface="Times New Roman" panose="02020603050405020304" pitchFamily="18" charset="0"/>
              </a:rPr>
              <a:t>m đến 10</a:t>
            </a:r>
            <a:r>
              <a:rPr lang="en-US" sz="2800" baseline="30000" dirty="0" smtClean="0">
                <a:solidFill>
                  <a:srgbClr val="0033CC"/>
                </a:solidFill>
                <a:latin typeface="Times New Roman" panose="02020603050405020304" pitchFamily="18" charset="0"/>
                <a:cs typeface="Times New Roman" panose="02020603050405020304" pitchFamily="18" charset="0"/>
              </a:rPr>
              <a:t>-8</a:t>
            </a:r>
            <a:r>
              <a:rPr lang="en-US" sz="2800" dirty="0" smtClean="0">
                <a:solidFill>
                  <a:srgbClr val="0033CC"/>
                </a:solidFill>
                <a:latin typeface="Times New Roman" panose="02020603050405020304" pitchFamily="18" charset="0"/>
                <a:cs typeface="Times New Roman" panose="02020603050405020304" pitchFamily="18" charset="0"/>
              </a:rPr>
              <a:t>m </a:t>
            </a:r>
          </a:p>
        </p:txBody>
      </p:sp>
      <p:sp>
        <p:nvSpPr>
          <p:cNvPr id="15" name="TextBox 14"/>
          <p:cNvSpPr txBox="1"/>
          <p:nvPr/>
        </p:nvSpPr>
        <p:spPr>
          <a:xfrm>
            <a:off x="3020010" y="3010486"/>
            <a:ext cx="1705645" cy="1692771"/>
          </a:xfrm>
          <a:prstGeom prst="rect">
            <a:avLst/>
          </a:prstGeom>
          <a:noFill/>
          <a:ln>
            <a:solidFill>
              <a:srgbClr val="C0000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Dùng ống Cu-lít-giơ. </a:t>
            </a:r>
          </a:p>
          <a:p>
            <a:r>
              <a:rPr lang="en-US" sz="2400" dirty="0" smtClean="0">
                <a:solidFill>
                  <a:srgbClr val="FF0000"/>
                </a:solidFill>
                <a:latin typeface="Times New Roman" panose="02020603050405020304" pitchFamily="18" charset="0"/>
                <a:cs typeface="Times New Roman" panose="02020603050405020304" pitchFamily="18" charset="0"/>
              </a:rPr>
              <a:t>(HS tự đọc thêm)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829906" y="3010486"/>
            <a:ext cx="3462510" cy="3693319"/>
          </a:xfrm>
          <a:prstGeom prst="rect">
            <a:avLst/>
          </a:prstGeom>
          <a:noFill/>
          <a:ln>
            <a:solidFill>
              <a:srgbClr val="C00000"/>
            </a:solidFill>
          </a:ln>
        </p:spPr>
        <p:txBody>
          <a:bodyPr wrap="square" rtlCol="0">
            <a:spAutoFit/>
          </a:bodyPr>
          <a:lstStyle/>
          <a:p>
            <a:r>
              <a:rPr lang="en-US" sz="2600" dirty="0" smtClean="0">
                <a:solidFill>
                  <a:srgbClr val="FF0000"/>
                </a:solidFill>
                <a:latin typeface="Times New Roman" panose="02020603050405020304" pitchFamily="18" charset="0"/>
                <a:cs typeface="Times New Roman" panose="02020603050405020304" pitchFamily="18" charset="0"/>
              </a:rPr>
              <a:t>+ khả năng đâm xuyên mạnh </a:t>
            </a:r>
            <a:r>
              <a:rPr lang="en-US" sz="2600" dirty="0" smtClean="0">
                <a:solidFill>
                  <a:srgbClr val="009900"/>
                </a:solidFill>
                <a:latin typeface="Times New Roman" panose="02020603050405020304" pitchFamily="18" charset="0"/>
                <a:cs typeface="Times New Roman" panose="02020603050405020304" pitchFamily="18" charset="0"/>
              </a:rPr>
              <a:t>(bước sóng càng ngắn thì khả năng đâm xuyên càng lớn</a:t>
            </a:r>
            <a:r>
              <a:rPr lang="en-US" sz="2600" dirty="0" smtClean="0">
                <a:solidFill>
                  <a:srgbClr val="009900"/>
                </a:solidFill>
                <a:latin typeface="Times New Roman" panose="02020603050405020304" pitchFamily="18" charset="0"/>
                <a:cs typeface="Times New Roman" panose="02020603050405020304" pitchFamily="18" charset="0"/>
                <a:sym typeface="Wingdings" panose="05000000000000000000" pitchFamily="2" charset="2"/>
              </a:rPr>
              <a:t>càng cứng</a:t>
            </a:r>
            <a:r>
              <a:rPr lang="en-US" sz="2600" dirty="0" smtClean="0">
                <a:solidFill>
                  <a:srgbClr val="009900"/>
                </a:solidFill>
                <a:latin typeface="Times New Roman" panose="02020603050405020304" pitchFamily="18" charset="0"/>
                <a:cs typeface="Times New Roman" panose="02020603050405020304" pitchFamily="18" charset="0"/>
              </a:rPr>
              <a:t>)</a:t>
            </a:r>
          </a:p>
          <a:p>
            <a:r>
              <a:rPr lang="en-US" sz="2600" dirty="0" smtClean="0">
                <a:solidFill>
                  <a:srgbClr val="009900"/>
                </a:solidFill>
                <a:latin typeface="Times New Roman" panose="02020603050405020304" pitchFamily="18" charset="0"/>
                <a:cs typeface="Times New Roman" panose="02020603050405020304" pitchFamily="18" charset="0"/>
              </a:rPr>
              <a:t>+ làm đen kính ảnh.</a:t>
            </a:r>
          </a:p>
          <a:p>
            <a:r>
              <a:rPr lang="en-US" sz="2600" dirty="0" smtClean="0">
                <a:solidFill>
                  <a:srgbClr val="009900"/>
                </a:solidFill>
                <a:latin typeface="Times New Roman" panose="02020603050405020304" pitchFamily="18" charset="0"/>
                <a:cs typeface="Times New Roman" panose="02020603050405020304" pitchFamily="18" charset="0"/>
              </a:rPr>
              <a:t>+ phát quang 1 số chất.</a:t>
            </a:r>
          </a:p>
          <a:p>
            <a:r>
              <a:rPr lang="en-US" sz="2600" dirty="0" smtClean="0">
                <a:solidFill>
                  <a:srgbClr val="009900"/>
                </a:solidFill>
                <a:latin typeface="Times New Roman" panose="02020603050405020304" pitchFamily="18" charset="0"/>
                <a:cs typeface="Times New Roman" panose="02020603050405020304" pitchFamily="18" charset="0"/>
              </a:rPr>
              <a:t>+ ion hóa không khí.</a:t>
            </a:r>
          </a:p>
          <a:p>
            <a:r>
              <a:rPr lang="en-US" sz="2600" dirty="0" smtClean="0">
                <a:solidFill>
                  <a:srgbClr val="009900"/>
                </a:solidFill>
                <a:latin typeface="Times New Roman" panose="02020603050405020304" pitchFamily="18" charset="0"/>
                <a:cs typeface="Times New Roman" panose="02020603050405020304" pitchFamily="18" charset="0"/>
              </a:rPr>
              <a:t>+ hủy diệt tế bào.</a:t>
            </a:r>
          </a:p>
        </p:txBody>
      </p:sp>
      <p:sp>
        <p:nvSpPr>
          <p:cNvPr id="2" name="Down Arrow 1"/>
          <p:cNvSpPr/>
          <p:nvPr/>
        </p:nvSpPr>
        <p:spPr>
          <a:xfrm>
            <a:off x="998803" y="2489981"/>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534326" y="2475043"/>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975226" y="2503462"/>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093175" y="1971176"/>
            <a:ext cx="1809288" cy="461665"/>
          </a:xfrm>
          <a:prstGeom prst="rect">
            <a:avLst/>
          </a:prstGeom>
          <a:noFill/>
          <a:ln>
            <a:solidFill>
              <a:srgbClr val="C00000"/>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Công dụng</a:t>
            </a:r>
          </a:p>
        </p:txBody>
      </p:sp>
      <p:sp>
        <p:nvSpPr>
          <p:cNvPr id="20" name="TextBox 19"/>
          <p:cNvSpPr txBox="1"/>
          <p:nvPr/>
        </p:nvSpPr>
        <p:spPr>
          <a:xfrm>
            <a:off x="8480853" y="3010486"/>
            <a:ext cx="3455963" cy="3693319"/>
          </a:xfrm>
          <a:prstGeom prst="rect">
            <a:avLst/>
          </a:prstGeom>
          <a:noFill/>
          <a:ln>
            <a:solidFill>
              <a:srgbClr val="C00000"/>
            </a:solidFill>
          </a:ln>
        </p:spPr>
        <p:txBody>
          <a:bodyPr wrap="square" rtlCol="0">
            <a:spAutoFit/>
          </a:bodyPr>
          <a:lstStyle/>
          <a:p>
            <a:r>
              <a:rPr lang="en-US" sz="2600" dirty="0" smtClean="0">
                <a:solidFill>
                  <a:srgbClr val="0033CC"/>
                </a:solidFill>
                <a:latin typeface="Times New Roman" panose="02020603050405020304" pitchFamily="18" charset="0"/>
                <a:cs typeface="Times New Roman" panose="02020603050405020304" pitchFamily="18" charset="0"/>
              </a:rPr>
              <a:t>+ chẩn đoán, chữa trị 1 số bệnh. </a:t>
            </a:r>
          </a:p>
          <a:p>
            <a:r>
              <a:rPr lang="en-US" sz="2600" dirty="0" smtClean="0">
                <a:solidFill>
                  <a:srgbClr val="0033CC"/>
                </a:solidFill>
                <a:latin typeface="Times New Roman" panose="02020603050405020304" pitchFamily="18" charset="0"/>
                <a:cs typeface="Times New Roman" panose="02020603050405020304" pitchFamily="18" charset="0"/>
              </a:rPr>
              <a:t>+ tìm khuyết tật sản phẩm đúc bằng kim loại, tinh thể.</a:t>
            </a:r>
          </a:p>
          <a:p>
            <a:r>
              <a:rPr lang="en-US" sz="2600" dirty="0" smtClean="0">
                <a:solidFill>
                  <a:srgbClr val="0033CC"/>
                </a:solidFill>
                <a:latin typeface="Times New Roman" panose="02020603050405020304" pitchFamily="18" charset="0"/>
                <a:cs typeface="Times New Roman" panose="02020603050405020304" pitchFamily="18" charset="0"/>
              </a:rPr>
              <a:t>+ kiểm tra hành lí.</a:t>
            </a:r>
          </a:p>
          <a:p>
            <a:r>
              <a:rPr lang="en-US" sz="2600" dirty="0" smtClean="0">
                <a:solidFill>
                  <a:srgbClr val="0033CC"/>
                </a:solidFill>
                <a:latin typeface="Times New Roman" panose="02020603050405020304" pitchFamily="18" charset="0"/>
                <a:cs typeface="Times New Roman" panose="02020603050405020304" pitchFamily="18" charset="0"/>
              </a:rPr>
              <a:t>+ dùng trong PTN nghiên cứu thành phần, cấu trúc vật rắn.</a:t>
            </a:r>
          </a:p>
        </p:txBody>
      </p:sp>
      <p:sp>
        <p:nvSpPr>
          <p:cNvPr id="21" name="Down Arrow 20"/>
          <p:cNvSpPr/>
          <p:nvPr/>
        </p:nvSpPr>
        <p:spPr>
          <a:xfrm>
            <a:off x="9684056" y="2475042"/>
            <a:ext cx="478302" cy="464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6387809" y="1271555"/>
            <a:ext cx="8114" cy="6215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366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5" grpId="0" animBg="1"/>
      <p:bldP spid="17" grpId="0" animBg="1"/>
      <p:bldP spid="2" grpId="0" animBg="1"/>
      <p:bldP spid="16" grpId="0" animBg="1"/>
      <p:bldP spid="18" grpId="0" animBg="1"/>
      <p:bldP spid="19" grpId="0" animBg="1"/>
      <p:bldP spid="20" grpId="0" animBg="1"/>
      <p:bldP spid="2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315</TotalTime>
  <Words>1853</Words>
  <Application>Microsoft Office PowerPoint</Application>
  <PresentationFormat>Widescreen</PresentationFormat>
  <Paragraphs>221</Paragraphs>
  <Slides>24</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0</vt:i4>
      </vt:variant>
      <vt:variant>
        <vt:lpstr>Slide Titles</vt:lpstr>
      </vt:variant>
      <vt:variant>
        <vt:i4>24</vt:i4>
      </vt:variant>
    </vt:vector>
  </HeadingPairs>
  <TitlesOfParts>
    <vt:vector size="35" baseType="lpstr">
      <vt:lpstr>Arial</vt:lpstr>
      <vt:lpstr>Calibri</vt:lpstr>
      <vt:lpstr>Calibri Light</vt:lpstr>
      <vt:lpstr>Cambria Math</vt:lpstr>
      <vt:lpstr>Garamond</vt:lpstr>
      <vt:lpstr>Times New Roman</vt:lpstr>
      <vt:lpstr>VNI-Times</vt:lpstr>
      <vt:lpstr>Wingdings</vt:lpstr>
      <vt:lpstr>Organic</vt:lpstr>
      <vt:lpstr>1_Office Theme</vt:lpstr>
      <vt:lpstr>Office Theme</vt:lpstr>
      <vt:lpstr>Trường THPT Long Trường Tổ Vật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10. Tia X là bức xạ điện từ có  A. bước sóng lớn hơn bước sóng tia hồng ngoại.           B. tần số nhỏ hơn tần số ánh sáng khả kiến.  C. bước sóng nhỏ hơn bước sóng tia tử ngoại.        D. tần số nhỏ hơn tần số tia tử ngoại.    </vt:lpstr>
      <vt:lpstr>PowerPoint Presentation</vt:lpstr>
      <vt:lpstr>PowerPoint Presentation</vt:lpstr>
      <vt:lpstr>PowerPoint Presentation</vt:lpstr>
      <vt:lpstr>PowerPoint Presentation</vt:lpstr>
      <vt:lpstr>XIN CHÀO CÁC EM VÀ HẸN GẶP LẠI Ở NỘI DUNG TIẾP THEO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Long Trường Tổ Vật Lý</dc:title>
  <dc:creator>Admin</dc:creator>
  <cp:lastModifiedBy>Admin</cp:lastModifiedBy>
  <cp:revision>62</cp:revision>
  <dcterms:created xsi:type="dcterms:W3CDTF">2020-04-12T11:55:50Z</dcterms:created>
  <dcterms:modified xsi:type="dcterms:W3CDTF">2021-02-18T06:54:09Z</dcterms:modified>
</cp:coreProperties>
</file>